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258" r:id="rId3"/>
    <p:sldId id="291" r:id="rId4"/>
    <p:sldId id="273" r:id="rId5"/>
    <p:sldId id="257" r:id="rId6"/>
    <p:sldId id="263" r:id="rId7"/>
    <p:sldId id="282" r:id="rId8"/>
    <p:sldId id="262" r:id="rId9"/>
    <p:sldId id="261" r:id="rId10"/>
    <p:sldId id="260" r:id="rId11"/>
    <p:sldId id="259" r:id="rId12"/>
    <p:sldId id="274" r:id="rId13"/>
    <p:sldId id="294" r:id="rId14"/>
    <p:sldId id="275" r:id="rId15"/>
    <p:sldId id="276" r:id="rId16"/>
    <p:sldId id="277" r:id="rId17"/>
    <p:sldId id="295" r:id="rId18"/>
    <p:sldId id="278" r:id="rId19"/>
    <p:sldId id="285" r:id="rId20"/>
    <p:sldId id="286" r:id="rId21"/>
    <p:sldId id="279" r:id="rId22"/>
    <p:sldId id="287" r:id="rId23"/>
    <p:sldId id="281" r:id="rId24"/>
    <p:sldId id="288" r:id="rId25"/>
    <p:sldId id="290" r:id="rId26"/>
    <p:sldId id="280" r:id="rId27"/>
    <p:sldId id="264" r:id="rId28"/>
    <p:sldId id="292" r:id="rId29"/>
    <p:sldId id="293" r:id="rId30"/>
    <p:sldId id="26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01" autoAdjust="0"/>
    <p:restoredTop sz="78311" autoAdjust="0"/>
  </p:normalViewPr>
  <p:slideViewPr>
    <p:cSldViewPr snapToGrid="0">
      <p:cViewPr varScale="1">
        <p:scale>
          <a:sx n="99" d="100"/>
          <a:sy n="99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26075-A5E4-43E6-A128-4377E0CE4A82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081E-BEEE-414F-A843-89CCD0B2A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2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798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1F409-5EAC-F449-BC80-A2F5B63554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1F409-5EAC-F449-BC80-A2F5B63554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1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1F409-5EAC-F449-BC80-A2F5B63554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29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729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41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214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1F409-5EAC-F449-BC80-A2F5B63554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16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1F409-5EAC-F449-BC80-A2F5B63554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60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1F409-5EAC-F449-BC80-A2F5B63554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42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175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55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589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886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72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54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713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16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1F409-5EAC-F449-BC80-A2F5B63554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1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1F409-5EAC-F449-BC80-A2F5B63554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5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081E-BEEE-414F-A843-89CCD0B2AC6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28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5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28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71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6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66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68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841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18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03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54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C9442-D185-40BC-BD8F-8F5437051E3F}" type="datetimeFigureOut">
              <a:rPr lang="en-GB" smtClean="0"/>
              <a:t>03/04/2019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EF0D58-3ECB-2B47-AF26-E2EAAE1D6AF6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AC9442-D185-40BC-BD8F-8F5437051E3F}" type="datetimeFigureOut">
              <a:rPr lang="en-GB" sz="1350" smtClean="0"/>
              <a:pPr/>
              <a:t>03/04/2019</a:t>
            </a:fld>
            <a:endParaRPr lang="en-GB" sz="135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CBECD7B-E603-CB48-86A8-64C0A29EA05E}"/>
              </a:ext>
            </a:extLst>
          </p:cNvPr>
          <p:cNvSpPr txBox="1">
            <a:spLocks/>
          </p:cNvSpPr>
          <p:nvPr userDrawn="1"/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FED02-C59E-4D23-B2BD-E8035D6C1235}" type="slidenum">
              <a:rPr lang="en-GB" sz="1350" smtClean="0"/>
              <a:pPr/>
              <a:t>‹#›</a:t>
            </a:fld>
            <a:endParaRPr lang="en-GB" sz="1350" dirty="0"/>
          </a:p>
        </p:txBody>
      </p:sp>
      <p:pic>
        <p:nvPicPr>
          <p:cNvPr id="9" name="Picture 8" descr="sahara_dust_ESA_fade to transparent.png">
            <a:extLst>
              <a:ext uri="{FF2B5EF4-FFF2-40B4-BE49-F238E27FC236}">
                <a16:creationId xmlns:a16="http://schemas.microsoft.com/office/drawing/2014/main" id="{5CEB834C-3996-7F48-BD2B-61403D941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91"/>
          <a:stretch/>
        </p:blipFill>
        <p:spPr>
          <a:xfrm>
            <a:off x="0" y="5709413"/>
            <a:ext cx="9144000" cy="1181578"/>
          </a:xfrm>
          <a:prstGeom prst="rect">
            <a:avLst/>
          </a:prstGeom>
        </p:spPr>
      </p:pic>
      <p:pic>
        <p:nvPicPr>
          <p:cNvPr id="10" name="Picture 9" descr="2256_ox_brand_blue_pos.png">
            <a:extLst>
              <a:ext uri="{FF2B5EF4-FFF2-40B4-BE49-F238E27FC236}">
                <a16:creationId xmlns:a16="http://schemas.microsoft.com/office/drawing/2014/main" id="{10521476-1CE4-A04C-BEA4-C07456FF7B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88" y="6300202"/>
            <a:ext cx="513748" cy="513748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592178D-6B9B-554D-8C8E-FA08E530D829}"/>
              </a:ext>
            </a:extLst>
          </p:cNvPr>
          <p:cNvSpPr txBox="1">
            <a:spLocks/>
          </p:cNvSpPr>
          <p:nvPr userDrawn="1"/>
        </p:nvSpPr>
        <p:spPr>
          <a:xfrm>
            <a:off x="2697564" y="6300204"/>
            <a:ext cx="342290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66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Climate Processes Group</a:t>
            </a:r>
          </a:p>
        </p:txBody>
      </p:sp>
    </p:spTree>
    <p:extLst>
      <p:ext uri="{BB962C8B-B14F-4D97-AF65-F5344CB8AC3E}">
        <p14:creationId xmlns:p14="http://schemas.microsoft.com/office/powerpoint/2010/main" val="17704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53239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Atmospheric energy budget perspective on clouds-aerosol interactions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Guy Dagan and Philip Stier</a:t>
            </a:r>
          </a:p>
          <a:p>
            <a:endParaRPr lang="en-GB" dirty="0"/>
          </a:p>
          <a:p>
            <a:r>
              <a:rPr lang="en-US" dirty="0"/>
              <a:t>Atmospheric, Oceanic and Planetary Physics, Department of Physics, University of Oxford, UK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21112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9B1BF09-ECE0-3647-A50D-F0F23D41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1968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10-12/8/2016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A456D88-8A94-8C46-A1C9-9D1B0677C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5" y="1076960"/>
            <a:ext cx="7188764" cy="404368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5D0F64-F912-9244-9500-0DE420258658}"/>
              </a:ext>
            </a:extLst>
          </p:cNvPr>
          <p:cNvSpPr txBox="1"/>
          <p:nvPr/>
        </p:nvSpPr>
        <p:spPr>
          <a:xfrm>
            <a:off x="2479040" y="5496560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Dominated by shallow clouds</a:t>
            </a:r>
          </a:p>
        </p:txBody>
      </p:sp>
    </p:spTree>
    <p:extLst>
      <p:ext uri="{BB962C8B-B14F-4D97-AF65-F5344CB8AC3E}">
        <p14:creationId xmlns:p14="http://schemas.microsoft.com/office/powerpoint/2010/main" val="4115641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CD1663-52BD-5A40-A93C-4B2C253B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7" y="629920"/>
            <a:ext cx="7921623" cy="5266691"/>
          </a:xfrm>
          <a:prstGeom prst="rect">
            <a:avLst/>
          </a:prstGeom>
        </p:spPr>
      </p:pic>
      <p:sp>
        <p:nvSpPr>
          <p:cNvPr id="6" name="Title 14">
            <a:extLst>
              <a:ext uri="{FF2B5EF4-FFF2-40B4-BE49-F238E27FC236}">
                <a16:creationId xmlns:a16="http://schemas.microsoft.com/office/drawing/2014/main" id="{1DBCDD3B-1F9C-FA4F-8575-55D5A69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1968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10-12/8/2016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5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33C7-A5FF-7F44-B9CE-5D971D0D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" y="-11117"/>
            <a:ext cx="7886700" cy="884877"/>
          </a:xfrm>
        </p:spPr>
        <p:txBody>
          <a:bodyPr/>
          <a:lstStyle/>
          <a:p>
            <a:r>
              <a:rPr lang="en-US" dirty="0"/>
              <a:t>Energy budget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07839-D3A5-104F-BDAE-C7CE46643B35}"/>
              </a:ext>
            </a:extLst>
          </p:cNvPr>
          <p:cNvSpPr txBox="1"/>
          <p:nvPr/>
        </p:nvSpPr>
        <p:spPr>
          <a:xfrm>
            <a:off x="183003" y="912721"/>
            <a:ext cx="386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10-12/8/2016 –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Shallow dominated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Radiative cooling dominated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8DDA6-1A29-9D46-898B-147C99F83301}"/>
              </a:ext>
            </a:extLst>
          </p:cNvPr>
          <p:cNvSpPr txBox="1"/>
          <p:nvPr/>
        </p:nvSpPr>
        <p:spPr>
          <a:xfrm>
            <a:off x="4810759" y="912721"/>
            <a:ext cx="4338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16-18/8/2016 –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Deep dominated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Precipitation warming dominated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9B14F2-6606-BF4D-8386-931F1E3EA818}"/>
              </a:ext>
            </a:extLst>
          </p:cNvPr>
          <p:cNvCxnSpPr/>
          <p:nvPr/>
        </p:nvCxnSpPr>
        <p:spPr>
          <a:xfrm>
            <a:off x="4439920" y="912721"/>
            <a:ext cx="0" cy="49080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88BA4D-090B-9F4B-B174-1043F16E3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14212" r="7581" b="7405"/>
          <a:stretch/>
        </p:blipFill>
        <p:spPr>
          <a:xfrm>
            <a:off x="68938" y="2152011"/>
            <a:ext cx="4307481" cy="3878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EA501-85F2-ED43-AC55-E23B7A48E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15238" r="8286" b="8381"/>
          <a:stretch/>
        </p:blipFill>
        <p:spPr>
          <a:xfrm>
            <a:off x="4696743" y="2152010"/>
            <a:ext cx="4381942" cy="387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9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33C7-A5FF-7F44-B9CE-5D971D0D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" y="-11117"/>
            <a:ext cx="7886700" cy="884877"/>
          </a:xfrm>
        </p:spPr>
        <p:txBody>
          <a:bodyPr/>
          <a:lstStyle/>
          <a:p>
            <a:r>
              <a:rPr lang="en-US" dirty="0"/>
              <a:t>Energy budget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9B14F2-6606-BF4D-8386-931F1E3EA818}"/>
              </a:ext>
            </a:extLst>
          </p:cNvPr>
          <p:cNvCxnSpPr>
            <a:cxnSpLocks/>
          </p:cNvCxnSpPr>
          <p:nvPr/>
        </p:nvCxnSpPr>
        <p:spPr>
          <a:xfrm>
            <a:off x="4439920" y="2152011"/>
            <a:ext cx="0" cy="36687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88BA4D-090B-9F4B-B174-1043F16E3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14212" r="7581" b="7405"/>
          <a:stretch/>
        </p:blipFill>
        <p:spPr>
          <a:xfrm>
            <a:off x="68938" y="2152011"/>
            <a:ext cx="4307481" cy="3878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EA501-85F2-ED43-AC55-E23B7A48E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15238" r="8286" b="8381"/>
          <a:stretch/>
        </p:blipFill>
        <p:spPr>
          <a:xfrm>
            <a:off x="4696743" y="2152010"/>
            <a:ext cx="4381942" cy="3878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FBE5BF-9931-F34F-A399-E016107CC7D2}"/>
              </a:ext>
            </a:extLst>
          </p:cNvPr>
          <p:cNvSpPr txBox="1"/>
          <p:nvPr/>
        </p:nvSpPr>
        <p:spPr>
          <a:xfrm>
            <a:off x="183002" y="912721"/>
            <a:ext cx="8259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Different spatial distribution between </a:t>
            </a:r>
            <a:r>
              <a:rPr lang="en-US" sz="2400" i="1" dirty="0"/>
              <a:t>LP</a:t>
            </a:r>
            <a:r>
              <a:rPr lang="en-US" sz="2400" dirty="0"/>
              <a:t> and </a:t>
            </a:r>
            <a:r>
              <a:rPr lang="en-US" sz="2400" i="1" dirty="0"/>
              <a:t>Q</a:t>
            </a:r>
            <a:r>
              <a:rPr lang="en-US" sz="2400" i="1" baseline="-25000" dirty="0"/>
              <a:t>R</a:t>
            </a:r>
          </a:p>
          <a:p>
            <a:endParaRPr lang="en-US" sz="2400" i="1" dirty="0"/>
          </a:p>
          <a:p>
            <a:r>
              <a:rPr lang="en-US" sz="2400" i="1" dirty="0"/>
              <a:t>1mm/h = 628 W/m</a:t>
            </a:r>
            <a:r>
              <a:rPr lang="en-US" sz="2400" i="1" baseline="30000" dirty="0"/>
              <a:t>2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583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4A98-B3BE-6A42-BAB8-0D61A676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4080"/>
          </a:xfrm>
        </p:spPr>
        <p:txBody>
          <a:bodyPr/>
          <a:lstStyle/>
          <a:p>
            <a:r>
              <a:rPr lang="en-US" dirty="0"/>
              <a:t>Energy budget – aerosol effect (200-20)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BA2D6-F81B-5443-B2B4-C0561639BCD2}"/>
              </a:ext>
            </a:extLst>
          </p:cNvPr>
          <p:cNvSpPr txBox="1"/>
          <p:nvPr/>
        </p:nvSpPr>
        <p:spPr>
          <a:xfrm>
            <a:off x="155863" y="975108"/>
            <a:ext cx="425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Weak LP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Decrease sensible heat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Radiative warming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7566E-3BE0-F949-88EB-D704D242FCD0}"/>
              </a:ext>
            </a:extLst>
          </p:cNvPr>
          <p:cNvSpPr txBox="1"/>
          <p:nvPr/>
        </p:nvSpPr>
        <p:spPr>
          <a:xfrm>
            <a:off x="4704080" y="975108"/>
            <a:ext cx="4224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Weak LP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Decrease sensible heat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Strong radiative warming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6AF99C-A3DA-544F-9B2E-97246738F957}"/>
              </a:ext>
            </a:extLst>
          </p:cNvPr>
          <p:cNvCxnSpPr/>
          <p:nvPr/>
        </p:nvCxnSpPr>
        <p:spPr>
          <a:xfrm>
            <a:off x="4439920" y="912721"/>
            <a:ext cx="0" cy="49080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6FAD7D2-839C-164B-A764-6D6060F1B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14219" r="8667" b="8000"/>
          <a:stretch/>
        </p:blipFill>
        <p:spPr>
          <a:xfrm>
            <a:off x="26930" y="2097771"/>
            <a:ext cx="4352030" cy="3958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B05BF3-DA4C-C64E-9403-0CFF46E438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15047" r="9453" b="8078"/>
          <a:stretch/>
        </p:blipFill>
        <p:spPr>
          <a:xfrm>
            <a:off x="4511209" y="2097771"/>
            <a:ext cx="4362878" cy="39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1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8DB57D-0D93-004C-89B9-FE3C5F679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14219" r="7524" b="8000"/>
          <a:stretch/>
        </p:blipFill>
        <p:spPr>
          <a:xfrm>
            <a:off x="4553500" y="2071967"/>
            <a:ext cx="4459872" cy="3993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8CDC1E-3794-2B43-A279-19589F6D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0" y="38961"/>
            <a:ext cx="7886700" cy="873760"/>
          </a:xfrm>
        </p:spPr>
        <p:txBody>
          <a:bodyPr/>
          <a:lstStyle/>
          <a:p>
            <a:r>
              <a:rPr lang="en-US" dirty="0"/>
              <a:t>Radiation budget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38EC69-770F-C545-9CAB-A7EC0D269E12}"/>
              </a:ext>
            </a:extLst>
          </p:cNvPr>
          <p:cNvCxnSpPr/>
          <p:nvPr/>
        </p:nvCxnSpPr>
        <p:spPr>
          <a:xfrm>
            <a:off x="4439920" y="912721"/>
            <a:ext cx="0" cy="49080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2F96ADB-6232-504E-AD76-27779D7345DF}"/>
              </a:ext>
            </a:extLst>
          </p:cNvPr>
          <p:cNvSpPr txBox="1"/>
          <p:nvPr/>
        </p:nvSpPr>
        <p:spPr>
          <a:xfrm>
            <a:off x="155863" y="975108"/>
            <a:ext cx="425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North-south gradients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B75AE-57E4-0840-BEBE-ADE9A5369860}"/>
              </a:ext>
            </a:extLst>
          </p:cNvPr>
          <p:cNvSpPr txBox="1"/>
          <p:nvPr/>
        </p:nvSpPr>
        <p:spPr>
          <a:xfrm>
            <a:off x="4470401" y="975108"/>
            <a:ext cx="4673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Decrease fluxes (opaquer clouds)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Net difference in radiative cooling :  - 39 W/m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62A96-2329-824F-B69B-28A15C37D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14219" r="7906" b="7619"/>
          <a:stretch/>
        </p:blipFill>
        <p:spPr>
          <a:xfrm>
            <a:off x="0" y="2107781"/>
            <a:ext cx="4369400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1BAE-08EB-F443-98F6-1ABDABE8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21360"/>
          </a:xfrm>
        </p:spPr>
        <p:txBody>
          <a:bodyPr/>
          <a:lstStyle/>
          <a:p>
            <a:r>
              <a:rPr lang="en-US" dirty="0"/>
              <a:t>Radiation budget – aerosol effect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DED826-001C-444B-ABF7-BC68BA0BA9C7}"/>
              </a:ext>
            </a:extLst>
          </p:cNvPr>
          <p:cNvCxnSpPr>
            <a:cxnSpLocks/>
          </p:cNvCxnSpPr>
          <p:nvPr/>
        </p:nvCxnSpPr>
        <p:spPr>
          <a:xfrm>
            <a:off x="4505235" y="2113280"/>
            <a:ext cx="0" cy="3707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9BDFAA-47BB-F04C-9713-1D5A94D79197}"/>
                  </a:ext>
                </a:extLst>
              </p:cNvPr>
              <p:cNvSpPr txBox="1"/>
              <p:nvPr/>
            </p:nvSpPr>
            <p:spPr>
              <a:xfrm>
                <a:off x="155863" y="975108"/>
                <a:ext cx="9069417" cy="488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 both cases most of the warming comes from reduction in</a:t>
                </a:r>
                <a:r>
                  <a:rPr lang="en-GB" sz="2400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𝑾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𝑻𝑶𝑨</m:t>
                        </m:r>
                      </m:sup>
                    </m:sSubSup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9BDFAA-47BB-F04C-9713-1D5A94D79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63" y="975108"/>
                <a:ext cx="9069417" cy="488980"/>
              </a:xfrm>
              <a:prstGeom prst="rect">
                <a:avLst/>
              </a:prstGeom>
              <a:blipFill>
                <a:blip r:embed="rId3"/>
                <a:stretch>
                  <a:fillRect l="-1120" t="-5128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7C50A15-2998-2D4E-9C96-77A381FBB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14219" r="8285" b="7810"/>
          <a:stretch/>
        </p:blipFill>
        <p:spPr>
          <a:xfrm>
            <a:off x="28000" y="2103676"/>
            <a:ext cx="4423643" cy="3962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36662B-8821-C646-ABB0-F7A3756558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14219" r="8667" b="8381"/>
          <a:stretch/>
        </p:blipFill>
        <p:spPr>
          <a:xfrm>
            <a:off x="4558828" y="2113280"/>
            <a:ext cx="4367680" cy="395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1BAE-08EB-F443-98F6-1ABDABE8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21360"/>
          </a:xfrm>
        </p:spPr>
        <p:txBody>
          <a:bodyPr/>
          <a:lstStyle/>
          <a:p>
            <a:r>
              <a:rPr lang="en-US" dirty="0"/>
              <a:t>Radiation budget – aerosol effect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DED826-001C-444B-ABF7-BC68BA0BA9C7}"/>
              </a:ext>
            </a:extLst>
          </p:cNvPr>
          <p:cNvCxnSpPr>
            <a:cxnSpLocks/>
          </p:cNvCxnSpPr>
          <p:nvPr/>
        </p:nvCxnSpPr>
        <p:spPr>
          <a:xfrm>
            <a:off x="4505235" y="2113280"/>
            <a:ext cx="0" cy="3707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7C50A15-2998-2D4E-9C96-77A381FBB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14219" r="8285" b="7810"/>
          <a:stretch/>
        </p:blipFill>
        <p:spPr>
          <a:xfrm>
            <a:off x="28000" y="2103676"/>
            <a:ext cx="4423643" cy="3962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36662B-8821-C646-ABB0-F7A3756558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14219" r="8667" b="8381"/>
          <a:stretch/>
        </p:blipFill>
        <p:spPr>
          <a:xfrm>
            <a:off x="4558828" y="2113280"/>
            <a:ext cx="4367680" cy="3952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99EB5-BB83-BF4D-8BFD-15452BB56D55}"/>
              </a:ext>
            </a:extLst>
          </p:cNvPr>
          <p:cNvSpPr txBox="1"/>
          <p:nvPr/>
        </p:nvSpPr>
        <p:spPr>
          <a:xfrm>
            <a:off x="155863" y="975108"/>
            <a:ext cx="9069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SW changes are substantial but (in terms of the atmospheric energy budget) cancel each other out</a:t>
            </a:r>
          </a:p>
        </p:txBody>
      </p:sp>
    </p:spTree>
    <p:extLst>
      <p:ext uri="{BB962C8B-B14F-4D97-AF65-F5344CB8AC3E}">
        <p14:creationId xmlns:p14="http://schemas.microsoft.com/office/powerpoint/2010/main" val="18951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F477-B763-E941-8F47-3AC4C489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880" y="51094"/>
            <a:ext cx="500888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the energy budget response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>
                <a:extLst>
                  <a:ext uri="{FF2B5EF4-FFF2-40B4-BE49-F238E27FC236}">
                    <a16:creationId xmlns:a16="http://schemas.microsoft.com/office/drawing/2014/main" id="{BC14AD7A-37A7-E942-81E4-2093D5EA3A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50080" y="1797120"/>
                <a:ext cx="4693920" cy="6091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solidFill>
                      <a:srgbClr val="FF0000"/>
                    </a:solidFill>
                  </a:rPr>
                  <a:t>Shallow clouds dominated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A5EC0"/>
                    </a:solidFill>
                  </a:rPr>
                  <a:t>Deep clouds dominated</a:t>
                </a:r>
              </a:p>
              <a:p>
                <a:endParaRPr lang="en-US" sz="2400" dirty="0">
                  <a:solidFill>
                    <a:srgbClr val="0A5EC0"/>
                  </a:solidFill>
                </a:endParaRPr>
              </a:p>
              <a:p>
                <a:r>
                  <a:rPr lang="en-US" sz="2400" i="1" dirty="0"/>
                  <a:t>Q</a:t>
                </a:r>
                <a:r>
                  <a:rPr lang="en-US" sz="2400" i="1" baseline="-25000" dirty="0"/>
                  <a:t>R</a:t>
                </a:r>
                <a:r>
                  <a:rPr lang="en-US" sz="2400" dirty="0"/>
                  <a:t>: 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    </a:t>
                </a:r>
                <a:r>
                  <a:rPr lang="en-US" dirty="0">
                    <a:solidFill>
                      <a:srgbClr val="0070C0"/>
                    </a:solidFill>
                  </a:rPr>
                  <a:t>11.5 W/m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en-US" dirty="0"/>
                  <a:t>, </a:t>
                </a:r>
                <a:r>
                  <a:rPr lang="en-GB" sz="2400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2.5 W/m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GB" sz="2400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GB" sz="2400" dirty="0"/>
                  <a:t>Mostly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𝑾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𝑻𝑶𝑨</m:t>
                        </m:r>
                      </m:sup>
                    </m:sSubSup>
                  </m:oMath>
                </a14:m>
                <a:endParaRPr lang="en-GB" sz="2400" dirty="0"/>
              </a:p>
              <a:p>
                <a:endParaRPr lang="en-GB" sz="2400" dirty="0"/>
              </a:p>
              <a:p>
                <a:r>
                  <a:rPr lang="en-GB" sz="2400" dirty="0"/>
                  <a:t>TOA radiative forcing: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    3.5 W/m</a:t>
                </a:r>
                <a:r>
                  <a:rPr lang="en-US" sz="2400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en-US" sz="2400" dirty="0"/>
                  <a:t>, </a:t>
                </a:r>
                <a:r>
                  <a:rPr lang="en-GB" sz="2000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0.8 W/m</a:t>
                </a:r>
                <a:r>
                  <a:rPr lang="en-US" sz="2400" baseline="30000" dirty="0">
                    <a:solidFill>
                      <a:srgbClr val="FF0000"/>
                    </a:solidFill>
                  </a:rPr>
                  <a:t>2</a:t>
                </a:r>
                <a:endParaRPr lang="en-GB" sz="2400" b="1" dirty="0"/>
              </a:p>
              <a:p>
                <a:endParaRPr lang="en-GB" sz="2400" dirty="0">
                  <a:solidFill>
                    <a:srgbClr val="FF0000"/>
                  </a:solidFill>
                </a:endParaRPr>
              </a:p>
              <a:p>
                <a:endParaRPr lang="en-US" sz="2400" dirty="0">
                  <a:solidFill>
                    <a:srgbClr val="FF0000"/>
                  </a:solidFill>
                </a:endParaRPr>
              </a:p>
              <a:p>
                <a:endParaRPr lang="en-US" sz="2400" dirty="0"/>
              </a:p>
              <a:p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Content Placeholder 4">
                <a:extLst>
                  <a:ext uri="{FF2B5EF4-FFF2-40B4-BE49-F238E27FC236}">
                    <a16:creationId xmlns:a16="http://schemas.microsoft.com/office/drawing/2014/main" id="{BC14AD7A-37A7-E942-81E4-2093D5EA3A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50080" y="1797120"/>
                <a:ext cx="4693920" cy="6091924"/>
              </a:xfrm>
              <a:prstGeom prst="rect">
                <a:avLst/>
              </a:prstGeom>
              <a:blipFill>
                <a:blip r:embed="rId3"/>
                <a:stretch>
                  <a:fillRect l="-1887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BC4AEDC-1137-B643-A5ED-759ADDA56B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8762"/>
          <a:stretch/>
        </p:blipFill>
        <p:spPr>
          <a:xfrm>
            <a:off x="444137" y="51094"/>
            <a:ext cx="3335185" cy="596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19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0A47-37D6-2543-B773-089C3EAE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2853"/>
          </a:xfrm>
        </p:spPr>
        <p:txBody>
          <a:bodyPr>
            <a:normAutofit/>
          </a:bodyPr>
          <a:lstStyle/>
          <a:p>
            <a:r>
              <a:rPr lang="en-US" sz="3200" dirty="0"/>
              <a:t>Domain mean properties – </a:t>
            </a:r>
            <a:r>
              <a:rPr lang="en-US" sz="3200" dirty="0">
                <a:solidFill>
                  <a:srgbClr val="FF0000"/>
                </a:solidFill>
              </a:rPr>
              <a:t>shallow dominated case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85C868-0FAF-7242-A585-A6118A858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2" t="6142" r="7807" b="3139"/>
          <a:stretch/>
        </p:blipFill>
        <p:spPr>
          <a:xfrm>
            <a:off x="2404547" y="1290320"/>
            <a:ext cx="6739453" cy="4467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00193-024B-5C48-A779-6FBEA70C0F89}"/>
              </a:ext>
            </a:extLst>
          </p:cNvPr>
          <p:cNvSpPr txBox="1"/>
          <p:nvPr/>
        </p:nvSpPr>
        <p:spPr>
          <a:xfrm>
            <a:off x="71120" y="1815736"/>
            <a:ext cx="2428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Decrease in CF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effect on rain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near surface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52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C554-19C6-1041-ADE3-8FB096EC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782320"/>
          </a:xfrm>
        </p:spPr>
        <p:txBody>
          <a:bodyPr/>
          <a:lstStyle/>
          <a:p>
            <a:r>
              <a:rPr lang="en-US" dirty="0"/>
              <a:t> Atmospheric energy budget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1C9FE1E-D391-4D41-A183-7CECC637C4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880328"/>
                <a:ext cx="7805059" cy="9992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 𝐿𝑃 +</a:t>
                </a:r>
                <a:r>
                  <a:rPr lang="en-US" i="1" dirty="0"/>
                  <a:t>Q</a:t>
                </a:r>
                <a:r>
                  <a:rPr lang="en-US" i="1" baseline="-25000" dirty="0"/>
                  <a:t>R </a:t>
                </a:r>
                <a:r>
                  <a:rPr lang="en-US" dirty="0"/>
                  <a:t>+</a:t>
                </a:r>
                <a:r>
                  <a:rPr lang="en-US" i="1" dirty="0"/>
                  <a:t>Q</a:t>
                </a:r>
                <a:r>
                  <a:rPr lang="en-US" i="1" baseline="-25000" dirty="0"/>
                  <a:t>SH  </a:t>
                </a:r>
                <a:r>
                  <a:rPr lang="en-US" dirty="0"/>
                  <a:t>= div(s)+ds/</a:t>
                </a:r>
                <a:r>
                  <a:rPr lang="en-US" dirty="0" err="1"/>
                  <a:t>dt</a:t>
                </a:r>
                <a:r>
                  <a:rPr lang="en-US" dirty="0"/>
                  <a:t> 	</a:t>
                </a:r>
                <a:endParaRPr lang="en-US" i="1" dirty="0"/>
              </a:p>
              <a:p>
                <a:pPr marL="0" indent="0">
                  <a:buNone/>
                </a:pPr>
                <a:r>
                  <a:rPr lang="en-US" i="1" dirty="0"/>
                  <a:t>   Q</a:t>
                </a:r>
                <a:r>
                  <a:rPr lang="en-US" i="1" baseline="-25000" dirty="0"/>
                  <a:t>R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/>
                        </m:ctrlPr>
                      </m:sSubSupPr>
                      <m:e>
                        <m:r>
                          <a:rPr lang="en-US" b="1" i="1"/>
                          <m:t>(</m:t>
                        </m:r>
                        <m:r>
                          <a:rPr lang="en-US" b="1" i="1"/>
                          <m:t>𝑭</m:t>
                        </m:r>
                      </m:e>
                      <m:sub>
                        <m:r>
                          <a:rPr lang="en-US" b="1" i="1"/>
                          <m:t>𝑺𝑾</m:t>
                        </m:r>
                      </m:sub>
                      <m:sup>
                        <m:r>
                          <a:rPr lang="en-US" b="1" i="1"/>
                          <m:t>𝑻𝑶𝑨</m:t>
                        </m:r>
                      </m:sup>
                    </m:sSubSup>
                    <m:r>
                      <a:rPr lang="en-US" b="1" i="1"/>
                      <m:t>−</m:t>
                    </m:r>
                    <m:sSubSup>
                      <m:sSubSupPr>
                        <m:ctrlPr>
                          <a:rPr lang="en-GB" b="1" i="1"/>
                        </m:ctrlPr>
                      </m:sSubSupPr>
                      <m:e>
                        <m:r>
                          <a:rPr lang="en-US" b="1" i="1"/>
                          <m:t>𝑭</m:t>
                        </m:r>
                      </m:e>
                      <m:sub>
                        <m:r>
                          <a:rPr lang="en-US" b="1" i="1"/>
                          <m:t>𝑺𝑾</m:t>
                        </m:r>
                      </m:sub>
                      <m:sup>
                        <m:r>
                          <a:rPr lang="en-US" b="1" i="1"/>
                          <m:t>𝑺𝑭𝑪</m:t>
                        </m:r>
                      </m:sup>
                    </m:sSubSup>
                    <m:r>
                      <a:rPr lang="en-US" b="1" i="1"/>
                      <m:t>)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/>
                      <m:t>(</m:t>
                    </m:r>
                    <m:sSubSup>
                      <m:sSubSupPr>
                        <m:ctrlPr>
                          <a:rPr lang="en-GB" b="1" i="1"/>
                        </m:ctrlPr>
                      </m:sSubSupPr>
                      <m:e>
                        <m:r>
                          <a:rPr lang="en-US" b="1" i="1"/>
                          <m:t>𝑭</m:t>
                        </m:r>
                      </m:e>
                      <m:sub>
                        <m:r>
                          <a:rPr lang="en-US" b="1" i="1"/>
                          <m:t>𝑳𝑾</m:t>
                        </m:r>
                      </m:sub>
                      <m:sup>
                        <m:r>
                          <a:rPr lang="en-US" b="1" i="1"/>
                          <m:t>𝑻𝑶𝑨</m:t>
                        </m:r>
                      </m:sup>
                    </m:sSubSup>
                    <m:r>
                      <a:rPr lang="en-US" b="1" i="1"/>
                      <m:t>−</m:t>
                    </m:r>
                    <m:sSubSup>
                      <m:sSubSupPr>
                        <m:ctrlPr>
                          <a:rPr lang="en-GB" b="1" i="1"/>
                        </m:ctrlPr>
                      </m:sSubSupPr>
                      <m:e>
                        <m:r>
                          <a:rPr lang="en-US" b="1" i="1"/>
                          <m:t>𝑭</m:t>
                        </m:r>
                      </m:e>
                      <m:sub>
                        <m:r>
                          <a:rPr lang="en-US" b="1" i="1"/>
                          <m:t>𝑳𝑾</m:t>
                        </m:r>
                      </m:sub>
                      <m:sup>
                        <m:r>
                          <a:rPr lang="en-US" b="1" i="1"/>
                          <m:t>𝑺𝑭𝑪</m:t>
                        </m:r>
                      </m:sup>
                    </m:sSubSup>
                    <m:r>
                      <a:rPr lang="en-US" b="1" i="1"/>
                      <m:t>)</m:t>
                    </m:r>
                  </m:oMath>
                </a14:m>
                <a:r>
                  <a:rPr lang="en-GB" dirty="0">
                    <a:effectLst/>
                  </a:rPr>
                  <a:t> </a:t>
                </a:r>
                <a:r>
                  <a:rPr lang="en-US" dirty="0"/>
                  <a:t>	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1C9FE1E-D391-4D41-A183-7CECC637C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80328"/>
                <a:ext cx="7805059" cy="999253"/>
              </a:xfrm>
              <a:prstGeom prst="rect">
                <a:avLst/>
              </a:prstGeom>
              <a:blipFill>
                <a:blip r:embed="rId3"/>
                <a:stretch>
                  <a:fillRect t="-11392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B27C0D4-639F-2C4A-9288-C69FB48A92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34602" y="969327"/>
            <a:ext cx="7524308" cy="38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0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0A47-37D6-2543-B773-089C3EAE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2853"/>
          </a:xfrm>
        </p:spPr>
        <p:txBody>
          <a:bodyPr>
            <a:normAutofit/>
          </a:bodyPr>
          <a:lstStyle/>
          <a:p>
            <a:r>
              <a:rPr lang="en-US" sz="3200" dirty="0"/>
              <a:t>Domain mean properties – </a:t>
            </a:r>
            <a:r>
              <a:rPr lang="en-US" sz="3200" dirty="0">
                <a:solidFill>
                  <a:srgbClr val="FF0000"/>
                </a:solidFill>
              </a:rPr>
              <a:t>shallow dominated case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85C868-0FAF-7242-A585-A6118A858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2" t="6142" r="7807" b="3139"/>
          <a:stretch/>
        </p:blipFill>
        <p:spPr>
          <a:xfrm>
            <a:off x="2404547" y="1290320"/>
            <a:ext cx="6739453" cy="4467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00193-024B-5C48-A779-6FBEA70C0F89}"/>
              </a:ext>
            </a:extLst>
          </p:cNvPr>
          <p:cNvSpPr txBox="1"/>
          <p:nvPr/>
        </p:nvSpPr>
        <p:spPr>
          <a:xfrm>
            <a:off x="0" y="1446404"/>
            <a:ext cx="242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LWP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IWP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Hence, also increase in TWP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989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0A47-37D6-2543-B773-089C3EAE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89077" cy="772853"/>
          </a:xfrm>
        </p:spPr>
        <p:txBody>
          <a:bodyPr>
            <a:noAutofit/>
          </a:bodyPr>
          <a:lstStyle/>
          <a:p>
            <a:r>
              <a:rPr lang="en-US" sz="3200" dirty="0"/>
              <a:t>Domain mean properties – </a:t>
            </a:r>
            <a:r>
              <a:rPr lang="en-US" sz="3200" dirty="0">
                <a:solidFill>
                  <a:srgbClr val="0070C0"/>
                </a:solidFill>
              </a:rPr>
              <a:t>deep dominated case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4C219-22DE-4248-B3B2-F2AEC80A3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840" t="4891" r="7573" b="3138"/>
          <a:stretch/>
        </p:blipFill>
        <p:spPr>
          <a:xfrm>
            <a:off x="2105885" y="1249681"/>
            <a:ext cx="6983192" cy="469011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8947FB-81AC-A340-BEFD-71A850A77DD3}"/>
              </a:ext>
            </a:extLst>
          </p:cNvPr>
          <p:cNvSpPr txBox="1"/>
          <p:nvPr/>
        </p:nvSpPr>
        <p:spPr>
          <a:xfrm>
            <a:off x="71120" y="1815736"/>
            <a:ext cx="2428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CF </a:t>
            </a:r>
            <a:r>
              <a:rPr lang="en-US" sz="2400" dirty="0">
                <a:solidFill>
                  <a:srgbClr val="FF0000"/>
                </a:solidFill>
              </a:rPr>
              <a:t>(X)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effect on rain rate </a:t>
            </a:r>
            <a:r>
              <a:rPr lang="en-US" sz="2400" dirty="0">
                <a:solidFill>
                  <a:srgbClr val="FF0000"/>
                </a:solidFill>
              </a:rPr>
              <a:t>(✓)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near surface temperature </a:t>
            </a:r>
            <a:r>
              <a:rPr lang="en-US" sz="2400" dirty="0">
                <a:solidFill>
                  <a:srgbClr val="FF0000"/>
                </a:solidFill>
              </a:rPr>
              <a:t>(✓)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600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0A47-37D6-2543-B773-089C3EAE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89077" cy="772853"/>
          </a:xfrm>
        </p:spPr>
        <p:txBody>
          <a:bodyPr>
            <a:noAutofit/>
          </a:bodyPr>
          <a:lstStyle/>
          <a:p>
            <a:r>
              <a:rPr lang="en-US" sz="3200" dirty="0"/>
              <a:t>Domain mean properties – </a:t>
            </a:r>
            <a:r>
              <a:rPr lang="en-US" sz="3200" dirty="0">
                <a:solidFill>
                  <a:srgbClr val="0070C0"/>
                </a:solidFill>
              </a:rPr>
              <a:t>deep dominated case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4C219-22DE-4248-B3B2-F2AEC80A3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840" t="4891" r="7573" b="3138"/>
          <a:stretch/>
        </p:blipFill>
        <p:spPr>
          <a:xfrm>
            <a:off x="2105885" y="1249681"/>
            <a:ext cx="6983192" cy="469011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8947FB-81AC-A340-BEFD-71A850A77DD3}"/>
              </a:ext>
            </a:extLst>
          </p:cNvPr>
          <p:cNvSpPr txBox="1"/>
          <p:nvPr/>
        </p:nvSpPr>
        <p:spPr>
          <a:xfrm>
            <a:off x="71120" y="1815736"/>
            <a:ext cx="242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LWP </a:t>
            </a:r>
            <a:r>
              <a:rPr lang="en-US" sz="2400" dirty="0">
                <a:solidFill>
                  <a:srgbClr val="FF0000"/>
                </a:solidFill>
              </a:rPr>
              <a:t>(✓)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IWP </a:t>
            </a:r>
            <a:r>
              <a:rPr lang="en-US" sz="2400" dirty="0">
                <a:solidFill>
                  <a:srgbClr val="FF0000"/>
                </a:solidFill>
              </a:rPr>
              <a:t>(✓)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Hence, also increase in TWP </a:t>
            </a:r>
            <a:r>
              <a:rPr lang="en-US" sz="2400" dirty="0">
                <a:solidFill>
                  <a:srgbClr val="FF0000"/>
                </a:solidFill>
              </a:rPr>
              <a:t>(✓)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57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590D-481E-2144-8A45-FCB31053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24702" cy="994172"/>
          </a:xfrm>
        </p:spPr>
        <p:txBody>
          <a:bodyPr>
            <a:normAutofit/>
          </a:bodyPr>
          <a:lstStyle/>
          <a:p>
            <a:r>
              <a:rPr lang="en-US" sz="3200" dirty="0"/>
              <a:t>Mean vertical profiles – </a:t>
            </a:r>
            <a:r>
              <a:rPr lang="en-US" sz="3200" dirty="0">
                <a:solidFill>
                  <a:srgbClr val="FF0000"/>
                </a:solidFill>
              </a:rPr>
              <a:t>Shallow dominated case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36AB3-B03E-CA47-A1C5-FCC5CED17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7" t="6666" r="7210" b="6581"/>
          <a:stretch/>
        </p:blipFill>
        <p:spPr>
          <a:xfrm>
            <a:off x="2621984" y="1463040"/>
            <a:ext cx="6502718" cy="43093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D16CCA-CA76-B44E-A935-1275694743FD}"/>
              </a:ext>
            </a:extLst>
          </p:cNvPr>
          <p:cNvSpPr txBox="1"/>
          <p:nvPr/>
        </p:nvSpPr>
        <p:spPr>
          <a:xfrm>
            <a:off x="71120" y="1815736"/>
            <a:ext cx="2428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Decrease in low CF, increase in high CF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water amount at the mid and upper troposphere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52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590D-481E-2144-8A45-FCB31053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/>
              <a:t>Mean vertical profiles – </a:t>
            </a:r>
            <a:r>
              <a:rPr lang="en-US" sz="3200" dirty="0">
                <a:solidFill>
                  <a:srgbClr val="0070C0"/>
                </a:solidFill>
              </a:rPr>
              <a:t>deep dominated case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69D73-1672-D244-8C7D-A446F50E1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78" r="6581" b="4912"/>
          <a:stretch/>
        </p:blipFill>
        <p:spPr>
          <a:xfrm>
            <a:off x="2540544" y="1107440"/>
            <a:ext cx="6603456" cy="474384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69E9F2-A991-A04C-A729-EDE9726889CF}"/>
              </a:ext>
            </a:extLst>
          </p:cNvPr>
          <p:cNvSpPr txBox="1"/>
          <p:nvPr/>
        </p:nvSpPr>
        <p:spPr>
          <a:xfrm>
            <a:off x="71120" y="1815736"/>
            <a:ext cx="24282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Decrease in low CF, increase in high CF </a:t>
            </a:r>
            <a:r>
              <a:rPr lang="en-US" sz="2400" dirty="0">
                <a:solidFill>
                  <a:srgbClr val="FF0000"/>
                </a:solidFill>
              </a:rPr>
              <a:t>(✓)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in water amount at the mid and upper troposphere </a:t>
            </a:r>
            <a:r>
              <a:rPr lang="en-US" sz="2400" dirty="0">
                <a:solidFill>
                  <a:srgbClr val="FF0000"/>
                </a:solidFill>
              </a:rPr>
              <a:t>(✓)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7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590D-481E-2144-8A45-FCB31053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/>
              <a:t>Mean vertical profiles – </a:t>
            </a:r>
            <a:r>
              <a:rPr lang="en-US" sz="3200" dirty="0">
                <a:solidFill>
                  <a:srgbClr val="0070C0"/>
                </a:solidFill>
              </a:rPr>
              <a:t>deep dominated case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69D73-1672-D244-8C7D-A446F50E1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78" r="6581" b="4912"/>
          <a:stretch/>
        </p:blipFill>
        <p:spPr>
          <a:xfrm>
            <a:off x="2540544" y="1107440"/>
            <a:ext cx="6603456" cy="474384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69E9F2-A991-A04C-A729-EDE9726889CF}"/>
              </a:ext>
            </a:extLst>
          </p:cNvPr>
          <p:cNvSpPr txBox="1"/>
          <p:nvPr/>
        </p:nvSpPr>
        <p:spPr>
          <a:xfrm>
            <a:off x="71120" y="1815736"/>
            <a:ext cx="2428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Larger increase in ice content at the upper troposphere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5711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40C1-E583-914A-8DC8-9BBB91DE0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US" dirty="0"/>
              <a:t>Total rain amount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A36694-6057-024B-97C6-6AE5E76FD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95120"/>
            <a:ext cx="6476100" cy="431740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FB6F94-11E5-4C48-8444-EC85AB32B7D3}"/>
              </a:ext>
            </a:extLst>
          </p:cNvPr>
          <p:cNvSpPr/>
          <p:nvPr/>
        </p:nvSpPr>
        <p:spPr>
          <a:xfrm>
            <a:off x="5937673" y="2564842"/>
            <a:ext cx="32063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1 mm/h = 628 W/m</a:t>
            </a:r>
            <a:r>
              <a:rPr lang="en-US" sz="2400" i="1" baseline="30000" dirty="0"/>
              <a:t>2</a:t>
            </a:r>
          </a:p>
          <a:p>
            <a:endParaRPr lang="en-US" sz="2400" i="1" baseline="30000" dirty="0"/>
          </a:p>
          <a:p>
            <a:r>
              <a:rPr lang="en-US" sz="2400" i="1" dirty="0"/>
              <a:t>0.2 mm/48h = 2.6 W/m</a:t>
            </a:r>
            <a:r>
              <a:rPr lang="en-US" sz="2400" i="1" baseline="30000" dirty="0"/>
              <a:t>2</a:t>
            </a: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92263-C2B6-1545-B19D-ADB09DE1292F}"/>
              </a:ext>
            </a:extLst>
          </p:cNvPr>
          <p:cNvSpPr txBox="1"/>
          <p:nvPr/>
        </p:nvSpPr>
        <p:spPr>
          <a:xfrm>
            <a:off x="355600" y="994172"/>
            <a:ext cx="862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Small changes in rain can make large changes to the energy budget </a:t>
            </a:r>
          </a:p>
        </p:txBody>
      </p:sp>
    </p:spTree>
    <p:extLst>
      <p:ext uri="{BB962C8B-B14F-4D97-AF65-F5344CB8AC3E}">
        <p14:creationId xmlns:p14="http://schemas.microsoft.com/office/powerpoint/2010/main" val="3057662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5F00-70B8-6C4A-91F6-EA7CF0B0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69971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98620-C27F-1749-85FB-B9613BCCD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23" y="815810"/>
            <a:ext cx="8658474" cy="4917080"/>
          </a:xfrm>
        </p:spPr>
        <p:txBody>
          <a:bodyPr/>
          <a:lstStyle/>
          <a:p>
            <a:r>
              <a:rPr lang="en-US" dirty="0"/>
              <a:t>The atmospheric energy budget can be used to constrain aerosol effect on precipitation</a:t>
            </a:r>
          </a:p>
          <a:p>
            <a:endParaRPr lang="en-US" dirty="0"/>
          </a:p>
          <a:p>
            <a:r>
              <a:rPr lang="en-US" dirty="0"/>
              <a:t>In this case it is applied to reginal scale simulations using the ICON model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9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5F00-70B8-6C4A-91F6-EA7CF0B0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69971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8620-C27F-1749-85FB-B9613BCCD6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523" y="815810"/>
                <a:ext cx="5994787" cy="4917080"/>
              </a:xfrm>
            </p:spPr>
            <p:txBody>
              <a:bodyPr/>
              <a:lstStyle/>
              <a:p>
                <a:r>
                  <a:rPr lang="en-US" dirty="0"/>
                  <a:t>Two 2 days cases are simulated out of the NARVAL2 Campine –</a:t>
                </a:r>
                <a:r>
                  <a:rPr lang="en-US" dirty="0">
                    <a:solidFill>
                      <a:srgbClr val="0070C0"/>
                    </a:solidFill>
                  </a:rPr>
                  <a:t> deep </a:t>
                </a:r>
                <a:r>
                  <a:rPr lang="en-US" dirty="0"/>
                  <a:t>and </a:t>
                </a:r>
                <a:r>
                  <a:rPr lang="en-US" dirty="0">
                    <a:solidFill>
                      <a:srgbClr val="FF0000"/>
                    </a:solidFill>
                  </a:rPr>
                  <a:t>shallow</a:t>
                </a:r>
                <a:r>
                  <a:rPr lang="en-US" dirty="0"/>
                  <a:t> dominated</a:t>
                </a:r>
              </a:p>
              <a:p>
                <a:endParaRPr lang="en-US" dirty="0"/>
              </a:p>
              <a:p>
                <a:r>
                  <a:rPr lang="en-US" dirty="0"/>
                  <a:t>Both shows atmospheric warming caused mostly by reduced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𝑾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𝑻𝑶𝑨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8620-C27F-1749-85FB-B9613BCCD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523" y="815810"/>
                <a:ext cx="5994787" cy="4917080"/>
              </a:xfrm>
              <a:blipFill>
                <a:blip r:embed="rId3"/>
                <a:stretch>
                  <a:fillRect l="-1903" t="-1804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4A0B040-500C-6D4A-8669-101D90AAD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8762"/>
          <a:stretch/>
        </p:blipFill>
        <p:spPr>
          <a:xfrm>
            <a:off x="5995851" y="230430"/>
            <a:ext cx="3148149" cy="56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5F00-70B8-6C4A-91F6-EA7CF0B0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69971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8620-C27F-1749-85FB-B9613BCCD6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524" y="815810"/>
                <a:ext cx="3832032" cy="4917080"/>
              </a:xfrm>
            </p:spPr>
            <p:txBody>
              <a:bodyPr/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𝑾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𝑻𝑶𝑨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reduction is due to increase in ice content and extent </a:t>
                </a:r>
              </a:p>
              <a:p>
                <a:endParaRPr lang="en-US" dirty="0"/>
              </a:p>
              <a:p>
                <a:r>
                  <a:rPr lang="en-US" dirty="0"/>
                  <a:t> The low CF is reduced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8620-C27F-1749-85FB-B9613BCCD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524" y="815810"/>
                <a:ext cx="3832032" cy="4917080"/>
              </a:xfrm>
              <a:blipFill>
                <a:blip r:embed="rId3"/>
                <a:stretch>
                  <a:fillRect l="-2980" t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322867-AD90-954C-A4CF-AAFAABEDE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8" r="6581" b="4912"/>
          <a:stretch/>
        </p:blipFill>
        <p:spPr>
          <a:xfrm>
            <a:off x="3810318" y="2234316"/>
            <a:ext cx="5333681" cy="38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2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ECDBF-7D08-C84D-8868-86365DF68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12" y="78232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does it is used for?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3FA75-C003-7649-BB63-1F9C728F862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7886700" cy="782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Atmospheric energy budget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0325C-4916-2D47-B435-62A1C5ACD34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4" y="1829289"/>
            <a:ext cx="7911548" cy="3562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C85E4-6062-2447-8BDF-6BE46878045E}"/>
              </a:ext>
            </a:extLst>
          </p:cNvPr>
          <p:cNvSpPr txBox="1"/>
          <p:nvPr/>
        </p:nvSpPr>
        <p:spPr>
          <a:xfrm>
            <a:off x="540689" y="1367624"/>
            <a:ext cx="8158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Aerosol effect on precipitation in global scale simulations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71A21-94E4-F54B-B19A-A15DE9B06C55}"/>
              </a:ext>
            </a:extLst>
          </p:cNvPr>
          <p:cNvSpPr txBox="1"/>
          <p:nvPr/>
        </p:nvSpPr>
        <p:spPr>
          <a:xfrm>
            <a:off x="549969" y="5400256"/>
            <a:ext cx="8158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Aerosol effect on precipitation in regional scale simulations </a:t>
            </a:r>
          </a:p>
        </p:txBody>
      </p:sp>
    </p:spTree>
    <p:extLst>
      <p:ext uri="{BB962C8B-B14F-4D97-AF65-F5344CB8AC3E}">
        <p14:creationId xmlns:p14="http://schemas.microsoft.com/office/powerpoint/2010/main" val="30041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CAC84C-B6D1-0A44-BEB3-0ECA48FDCC06}"/>
              </a:ext>
            </a:extLst>
          </p:cNvPr>
          <p:cNvGrpSpPr/>
          <p:nvPr/>
        </p:nvGrpSpPr>
        <p:grpSpPr>
          <a:xfrm>
            <a:off x="1475656" y="1268760"/>
            <a:ext cx="6336704" cy="3980686"/>
            <a:chOff x="109002" y="3861048"/>
            <a:chExt cx="3242220" cy="158417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C82F3F76-2FA6-1842-ABE1-69536B9FDDBC}"/>
                </a:ext>
              </a:extLst>
            </p:cNvPr>
            <p:cNvSpPr/>
            <p:nvPr/>
          </p:nvSpPr>
          <p:spPr>
            <a:xfrm>
              <a:off x="109002" y="3861048"/>
              <a:ext cx="3094846" cy="1584176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BF494B-0E34-C846-B655-46BF37C35347}"/>
                </a:ext>
              </a:extLst>
            </p:cNvPr>
            <p:cNvSpPr/>
            <p:nvPr/>
          </p:nvSpPr>
          <p:spPr>
            <a:xfrm>
              <a:off x="782576" y="4332696"/>
              <a:ext cx="2568646" cy="36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u="sng" dirty="0">
                  <a:solidFill>
                    <a:srgbClr val="C00000"/>
                  </a:solidFill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35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C0FB-CE1A-EE48-9273-C0025120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006"/>
            <a:ext cx="7886700" cy="1325563"/>
          </a:xfrm>
        </p:spPr>
        <p:txBody>
          <a:bodyPr/>
          <a:lstStyle/>
          <a:p>
            <a:r>
              <a:rPr lang="en-US" dirty="0"/>
              <a:t>NARVAL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4657A6-AB0A-994F-B416-870271F4E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89607"/>
            <a:ext cx="7886700" cy="35977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30BC5-B0A2-3A4D-B597-518D29540FE8}"/>
              </a:ext>
            </a:extLst>
          </p:cNvPr>
          <p:cNvSpPr txBox="1"/>
          <p:nvPr/>
        </p:nvSpPr>
        <p:spPr>
          <a:xfrm>
            <a:off x="0" y="5283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www.mpimet.mpg.de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/communication/news/focus-on-overview/do-clouds-make-the-wind-blow-airborne-investigations-of-the-interplay-between-clouds-and-circulation/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1ABCB-C1E7-1744-A6D5-57494A230176}"/>
              </a:ext>
            </a:extLst>
          </p:cNvPr>
          <p:cNvSpPr/>
          <p:nvPr/>
        </p:nvSpPr>
        <p:spPr>
          <a:xfrm>
            <a:off x="7095269" y="585601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Klocke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 al., (2017)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7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DD2F-B2E6-BB4E-8913-E2442614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846"/>
            <a:ext cx="7886700" cy="1325563"/>
          </a:xfrm>
        </p:spPr>
        <p:txBody>
          <a:bodyPr/>
          <a:lstStyle/>
          <a:p>
            <a:r>
              <a:rPr lang="en-US" dirty="0"/>
              <a:t>Model and set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AF306-F061-194B-B03F-E5F255890A2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7982" r="9202" b="8647"/>
          <a:stretch/>
        </p:blipFill>
        <p:spPr>
          <a:xfrm>
            <a:off x="0" y="1940560"/>
            <a:ext cx="4958080" cy="4053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34916B-D4C4-234D-A6B1-BF681978A13E}"/>
              </a:ext>
            </a:extLst>
          </p:cNvPr>
          <p:cNvSpPr txBox="1"/>
          <p:nvPr/>
        </p:nvSpPr>
        <p:spPr>
          <a:xfrm>
            <a:off x="4958080" y="1706880"/>
            <a:ext cx="4257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Domain: 22</a:t>
            </a:r>
            <a:r>
              <a:rPr lang="en-US" sz="2400" baseline="30000" dirty="0"/>
              <a:t>o</a:t>
            </a:r>
            <a:r>
              <a:rPr lang="en-US" sz="2400" dirty="0"/>
              <a:t> x 11</a:t>
            </a:r>
            <a:r>
              <a:rPr lang="en-US" sz="2400" baseline="30000" dirty="0"/>
              <a:t>o</a:t>
            </a:r>
          </a:p>
          <a:p>
            <a:r>
              <a:rPr lang="en-US" sz="2400" dirty="0"/>
              <a:t>1200 m resolution</a:t>
            </a:r>
          </a:p>
          <a:p>
            <a:r>
              <a:rPr lang="en-US" sz="2400" dirty="0"/>
              <a:t>75 vertical levels</a:t>
            </a:r>
          </a:p>
          <a:p>
            <a:endParaRPr lang="en-US" sz="2400" dirty="0"/>
          </a:p>
          <a:p>
            <a:r>
              <a:rPr lang="en-US" sz="2400" dirty="0"/>
              <a:t>Two moment bulk microphysics of Seifert and </a:t>
            </a:r>
            <a:r>
              <a:rPr lang="en-US" sz="2400" dirty="0" err="1"/>
              <a:t>Beheng</a:t>
            </a:r>
            <a:r>
              <a:rPr lang="en-US" sz="2400" dirty="0"/>
              <a:t> (2006)</a:t>
            </a:r>
          </a:p>
          <a:p>
            <a:endParaRPr lang="en-US" sz="2400" dirty="0"/>
          </a:p>
          <a:p>
            <a:r>
              <a:rPr lang="en-US" sz="2400" dirty="0"/>
              <a:t>Fixed CDNC:</a:t>
            </a:r>
          </a:p>
          <a:p>
            <a:r>
              <a:rPr lang="en-US" sz="2400" dirty="0"/>
              <a:t>20, 100, 200 and 500 cm</a:t>
            </a:r>
            <a:r>
              <a:rPr lang="en-US" sz="2400" baseline="30000" dirty="0"/>
              <a:t>-3</a:t>
            </a:r>
            <a:r>
              <a:rPr lang="en-GB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2661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24CD-7B42-0A47-9846-30467D8D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Fraction of different cloud type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59C1AB-4582-2D4D-922B-051715170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982" y="1797120"/>
            <a:ext cx="5208698" cy="431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10-12/8/2016 – Dominated by shallow clouds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A5EC0"/>
                </a:solidFill>
              </a:rPr>
              <a:t>16-18/8/2016 – Dominated by deep clouds</a:t>
            </a:r>
          </a:p>
          <a:p>
            <a:endParaRPr lang="en-US" sz="2400" dirty="0">
              <a:solidFill>
                <a:srgbClr val="0A5EC0"/>
              </a:solidFill>
            </a:endParaRPr>
          </a:p>
          <a:p>
            <a:pPr marL="0" indent="0">
              <a:buNone/>
            </a:pPr>
            <a:r>
              <a:rPr lang="en-US" sz="2400" dirty="0"/>
              <a:t>Low: top below 800 </a:t>
            </a:r>
            <a:r>
              <a:rPr lang="en-US" sz="2400" dirty="0" err="1"/>
              <a:t>mb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Mid: top between 800 and 500 </a:t>
            </a:r>
            <a:r>
              <a:rPr lang="en-US" sz="2400" dirty="0" err="1"/>
              <a:t>mb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High: top above 500 </a:t>
            </a:r>
            <a:r>
              <a:rPr lang="en-US" sz="2400" dirty="0" err="1"/>
              <a:t>mb</a:t>
            </a:r>
            <a:endParaRPr lang="en-US" sz="2400" dirty="0"/>
          </a:p>
          <a:p>
            <a:endParaRPr lang="en-US" sz="2400" dirty="0"/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3844958-CBFE-A549-ABCC-CBA781584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4" r="50751" b="4785"/>
          <a:stretch/>
        </p:blipFill>
        <p:spPr>
          <a:xfrm>
            <a:off x="75933" y="1635760"/>
            <a:ext cx="4146793" cy="38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4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3E11-8C59-E145-930B-63C6E20E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1114"/>
            <a:ext cx="7886700" cy="1325563"/>
          </a:xfrm>
        </p:spPr>
        <p:txBody>
          <a:bodyPr/>
          <a:lstStyle/>
          <a:p>
            <a:r>
              <a:rPr lang="en-US" dirty="0"/>
              <a:t>Fiona tropical storm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57EB83-3FC7-5341-B697-C3A80C50D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449"/>
            <a:ext cx="662575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72043-1395-8549-B9DD-FCD3AE9CED0E}"/>
              </a:ext>
            </a:extLst>
          </p:cNvPr>
          <p:cNvSpPr txBox="1"/>
          <p:nvPr/>
        </p:nvSpPr>
        <p:spPr>
          <a:xfrm>
            <a:off x="233680" y="5750560"/>
            <a:ext cx="754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Taken from NOAA at: https://</a:t>
            </a:r>
            <a:r>
              <a:rPr lang="en-US" dirty="0" err="1"/>
              <a:t>www.nhc.noaa.gov</a:t>
            </a:r>
            <a:r>
              <a:rPr lang="en-US" dirty="0"/>
              <a:t>/data/</a:t>
            </a:r>
            <a:r>
              <a:rPr lang="en-US" dirty="0" err="1"/>
              <a:t>tcr</a:t>
            </a:r>
            <a:r>
              <a:rPr lang="en-US" dirty="0"/>
              <a:t>/AL062016_Fiona.pdf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28CDB-1E66-CF44-ADEF-2EBF15E6B54A}"/>
              </a:ext>
            </a:extLst>
          </p:cNvPr>
          <p:cNvSpPr txBox="1"/>
          <p:nvPr/>
        </p:nvSpPr>
        <p:spPr>
          <a:xfrm>
            <a:off x="6625756" y="1209040"/>
            <a:ext cx="2254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simulate the early stages of Fiona tropical storm</a:t>
            </a:r>
          </a:p>
        </p:txBody>
      </p:sp>
    </p:spTree>
    <p:extLst>
      <p:ext uri="{BB962C8B-B14F-4D97-AF65-F5344CB8AC3E}">
        <p14:creationId xmlns:p14="http://schemas.microsoft.com/office/powerpoint/2010/main" val="77498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01546-7919-014E-B0DB-4BB03794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19687"/>
            <a:ext cx="7886700" cy="1148714"/>
          </a:xfrm>
        </p:spPr>
        <p:txBody>
          <a:bodyPr/>
          <a:lstStyle/>
          <a:p>
            <a:r>
              <a:rPr lang="en-US" dirty="0"/>
              <a:t>16-18/8/2016 – Fiona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A771D7-B289-284A-95AE-452DA81DBB3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1081088"/>
            <a:ext cx="7457440" cy="4303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66AD0-B8DD-BF43-9FAB-6067F0362430}"/>
              </a:ext>
            </a:extLst>
          </p:cNvPr>
          <p:cNvSpPr txBox="1"/>
          <p:nvPr/>
        </p:nvSpPr>
        <p:spPr>
          <a:xfrm>
            <a:off x="2479040" y="5496560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Dominated by deep clouds</a:t>
            </a:r>
          </a:p>
        </p:txBody>
      </p:sp>
    </p:spTree>
    <p:extLst>
      <p:ext uri="{BB962C8B-B14F-4D97-AF65-F5344CB8AC3E}">
        <p14:creationId xmlns:p14="http://schemas.microsoft.com/office/powerpoint/2010/main" val="4255178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6BA669-2655-5048-9CF1-0C8D6A13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10" y="1027907"/>
            <a:ext cx="7457440" cy="49580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B73036-DEA6-034E-B607-9EDB2DA81D9E}"/>
              </a:ext>
            </a:extLst>
          </p:cNvPr>
          <p:cNvSpPr txBox="1">
            <a:spLocks/>
          </p:cNvSpPr>
          <p:nvPr/>
        </p:nvSpPr>
        <p:spPr>
          <a:xfrm>
            <a:off x="19050" y="19687"/>
            <a:ext cx="7886700" cy="1148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16-18/8/2016 – Fiona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94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29162</TotalTime>
  <Words>690</Words>
  <Application>Microsoft Macintosh PowerPoint</Application>
  <PresentationFormat>On-screen Show (4:3)</PresentationFormat>
  <Paragraphs>151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Office Theme</vt:lpstr>
      <vt:lpstr>Atmospheric energy budget perspective on clouds-aerosol interactions  </vt:lpstr>
      <vt:lpstr> Atmospheric energy budget</vt:lpstr>
      <vt:lpstr>PowerPoint Presentation</vt:lpstr>
      <vt:lpstr>NARVAL 2</vt:lpstr>
      <vt:lpstr>Model and set up</vt:lpstr>
      <vt:lpstr>Fraction of different cloud type</vt:lpstr>
      <vt:lpstr>Fiona tropical storm</vt:lpstr>
      <vt:lpstr>16-18/8/2016 – Fiona</vt:lpstr>
      <vt:lpstr>PowerPoint Presentation</vt:lpstr>
      <vt:lpstr>10-12/8/2016 </vt:lpstr>
      <vt:lpstr>10-12/8/2016 </vt:lpstr>
      <vt:lpstr>Energy budget</vt:lpstr>
      <vt:lpstr>Energy budget</vt:lpstr>
      <vt:lpstr>Energy budget – aerosol effect (200-20)</vt:lpstr>
      <vt:lpstr>Radiation budget</vt:lpstr>
      <vt:lpstr>Radiation budget – aerosol effect</vt:lpstr>
      <vt:lpstr>Radiation budget – aerosol effect</vt:lpstr>
      <vt:lpstr>Summary of the energy budget response</vt:lpstr>
      <vt:lpstr>Domain mean properties – shallow dominated case</vt:lpstr>
      <vt:lpstr>Domain mean properties – shallow dominated case</vt:lpstr>
      <vt:lpstr>Domain mean properties – deep dominated case </vt:lpstr>
      <vt:lpstr>Domain mean properties – deep dominated case </vt:lpstr>
      <vt:lpstr>Mean vertical profiles – Shallow dominated case </vt:lpstr>
      <vt:lpstr>Mean vertical profiles – deep dominated case  </vt:lpstr>
      <vt:lpstr>Mean vertical profiles – deep dominated case  </vt:lpstr>
      <vt:lpstr>Total rain amount</vt:lpstr>
      <vt:lpstr>Summary</vt:lpstr>
      <vt:lpstr>Summary</vt:lpstr>
      <vt:lpstr>Summary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GASSP CCN analysis</dc:title>
  <dc:creator>Duncan Watson-Parris</dc:creator>
  <cp:lastModifiedBy>Microsoft Office User</cp:lastModifiedBy>
  <cp:revision>66</cp:revision>
  <dcterms:created xsi:type="dcterms:W3CDTF">2016-04-11T07:10:45Z</dcterms:created>
  <dcterms:modified xsi:type="dcterms:W3CDTF">2019-04-17T08:46:01Z</dcterms:modified>
</cp:coreProperties>
</file>