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9" r:id="rId14"/>
    <p:sldId id="268" r:id="rId15"/>
    <p:sldId id="270" r:id="rId16"/>
    <p:sldId id="272" r:id="rId17"/>
    <p:sldId id="271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5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7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4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4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5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1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CDF0-8D5A-4B79-A5F4-AA02C91F16E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477B-EC35-4533-9253-E6B52506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629" y="3913912"/>
            <a:ext cx="9144000" cy="23876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 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A computationally efficient linear semi-Lagrangian scheme for the advection of microphysical variables in cloud-resolving models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E</a:t>
            </a:r>
            <a:r>
              <a:rPr lang="en-US" sz="2800" dirty="0"/>
              <a:t>. </a:t>
            </a:r>
            <a:r>
              <a:rPr lang="en-US" sz="2800" dirty="0" err="1"/>
              <a:t>Gavze</a:t>
            </a:r>
            <a:r>
              <a:rPr lang="en-US" sz="2800" dirty="0"/>
              <a:t>, E. </a:t>
            </a:r>
            <a:r>
              <a:rPr lang="en-US" sz="2800" dirty="0" err="1"/>
              <a:t>Ilotoviz</a:t>
            </a:r>
            <a:r>
              <a:rPr lang="en-US" sz="2800" dirty="0"/>
              <a:t> and A. </a:t>
            </a:r>
            <a:r>
              <a:rPr lang="en-US" sz="2800" dirty="0" err="1"/>
              <a:t>Khain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dirty="0"/>
              <a:t>The Hebrew University of Jerusalem, </a:t>
            </a:r>
            <a:r>
              <a:rPr lang="en-US" sz="2800" dirty="0" smtClean="0"/>
              <a:t>Israel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Krakow, 2019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78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13420" y="3168520"/>
            <a:ext cx="9687191" cy="3907806"/>
            <a:chOff x="852471" y="2331363"/>
            <a:chExt cx="10348928" cy="4394300"/>
          </a:xfrm>
        </p:grpSpPr>
        <p:pic>
          <p:nvPicPr>
            <p:cNvPr id="2" name="Picture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52471" y="2331363"/>
              <a:ext cx="5698490" cy="4288790"/>
            </a:xfrm>
            <a:prstGeom prst="rect">
              <a:avLst/>
            </a:prstGeom>
          </p:spPr>
        </p:pic>
        <p:pic>
          <p:nvPicPr>
            <p:cNvPr id="3" name="Picture 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225606" y="2552476"/>
              <a:ext cx="4975793" cy="417318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769392" y="2899629"/>
            <a:ext cx="286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Idealized steering currents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8615" y="118306"/>
            <a:ext cx="10948736" cy="2646878"/>
            <a:chOff x="888567" y="146808"/>
            <a:chExt cx="10948736" cy="2646878"/>
          </a:xfrm>
        </p:grpSpPr>
        <p:grpSp>
          <p:nvGrpSpPr>
            <p:cNvPr id="13" name="Group 12"/>
            <p:cNvGrpSpPr/>
            <p:nvPr/>
          </p:nvGrpSpPr>
          <p:grpSpPr>
            <a:xfrm>
              <a:off x="888567" y="146808"/>
              <a:ext cx="10948736" cy="2646878"/>
              <a:chOff x="852471" y="304110"/>
              <a:chExt cx="10948736" cy="264687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52471" y="304110"/>
                <a:ext cx="10948736" cy="264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Idealized tests: Comparison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US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different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advection schemes</a:t>
                </a:r>
                <a:endPara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We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compared between different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schemes: 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a)SL-first order (</a:t>
                </a:r>
                <a:r>
                  <a:rPr lang="en-US" dirty="0"/>
                  <a:t>the Corner Transport Upwind (</a:t>
                </a:r>
                <a:r>
                  <a:rPr lang="en-US" b="1" dirty="0">
                    <a:solidFill>
                      <a:srgbClr val="FF0000"/>
                    </a:solidFill>
                  </a:rPr>
                  <a:t>CTU</a:t>
                </a:r>
                <a:r>
                  <a:rPr lang="en-US" dirty="0"/>
                  <a:t>) (</a:t>
                </a:r>
                <a:r>
                  <a:rPr lang="en-US" dirty="0" err="1"/>
                  <a:t>Colella</a:t>
                </a:r>
                <a:r>
                  <a:rPr lang="en-US" dirty="0"/>
                  <a:t>, 1990; </a:t>
                </a:r>
                <a:r>
                  <a:rPr lang="en-US" dirty="0" err="1"/>
                  <a:t>LeVeque</a:t>
                </a:r>
                <a:r>
                  <a:rPr lang="en-US" dirty="0"/>
                  <a:t>, </a:t>
                </a:r>
                <a:r>
                  <a:rPr lang="en-US" dirty="0" smtClean="0"/>
                  <a:t>2002)</a:t>
                </a:r>
              </a:p>
              <a:p>
                <a:r>
                  <a:rPr lang="en-US" dirty="0" smtClean="0"/>
                  <a:t>b) The </a:t>
                </a:r>
                <a:r>
                  <a:rPr lang="en-US" dirty="0"/>
                  <a:t>Bi-Quadratic SL </a:t>
                </a:r>
                <a:r>
                  <a:rPr lang="en-US" dirty="0" smtClean="0"/>
                  <a:t>scheme,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BiQ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c) Hybrid-0.5;                    ; d) Hybrid -0.8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</a:rPr>
                  <a:t>e) TVD-</a:t>
                </a:r>
                <a:r>
                  <a:rPr lang="en-US" dirty="0" err="1" smtClean="0">
                    <a:latin typeface="Times New Roman" panose="02020603050405020304" pitchFamily="18" charset="0"/>
                  </a:rPr>
                  <a:t>Superbee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Sweby</a:t>
                </a:r>
                <a:r>
                  <a:rPr lang="en-US" dirty="0"/>
                  <a:t>, 1984; </a:t>
                </a:r>
                <a:r>
                  <a:rPr lang="en-US" dirty="0" err="1"/>
                  <a:t>LeVeque</a:t>
                </a:r>
                <a:r>
                  <a:rPr lang="en-US" dirty="0"/>
                  <a:t>, 1990; Thuburn,1997; </a:t>
                </a:r>
                <a:r>
                  <a:rPr lang="en-US" dirty="0" err="1"/>
                  <a:t>Kemm</a:t>
                </a:r>
                <a:r>
                  <a:rPr lang="en-US" dirty="0"/>
                  <a:t>, 2011; Zhang et al., 2015)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;   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</a:rPr>
                  <a:t>f) The </a:t>
                </a:r>
                <a:r>
                  <a:rPr lang="en-US" dirty="0" err="1" smtClean="0">
                    <a:latin typeface="Times New Roman" panose="02020603050405020304" pitchFamily="18" charset="0"/>
                  </a:rPr>
                  <a:t>Bott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 (1989) scheme (non-linear positive definite, second order)</a:t>
                </a:r>
                <a:endParaRPr lang="en-US" dirty="0"/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061555"/>
                  </p:ext>
                </p:extLst>
              </p:nvPr>
            </p:nvGraphicFramePr>
            <p:xfrm>
              <a:off x="2233614" y="1669885"/>
              <a:ext cx="1063040" cy="489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5" name="Equation" r:id="rId5" imgW="583920" imgH="253800" progId="Equation.DSMT4">
                      <p:embed/>
                    </p:oleObj>
                  </mc:Choice>
                  <mc:Fallback>
                    <p:oleObj name="Equation" r:id="rId5" imgW="583920" imgH="253800" progId="Equation.DSMT4">
                      <p:embed/>
                      <p:pic>
                        <p:nvPicPr>
                          <p:cNvPr id="36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3614" y="1669885"/>
                            <a:ext cx="1063040" cy="4893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6375569"/>
                  </p:ext>
                </p:extLst>
              </p:nvPr>
            </p:nvGraphicFramePr>
            <p:xfrm>
              <a:off x="8772041" y="1124523"/>
              <a:ext cx="855663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6" name="Equation" r:id="rId7" imgW="469800" imgH="253800" progId="Equation.DSMT4">
                      <p:embed/>
                    </p:oleObj>
                  </mc:Choice>
                  <mc:Fallback>
                    <p:oleObj name="Equation" r:id="rId7" imgW="469800" imgH="253800" progId="Equation.DSMT4">
                      <p:embed/>
                      <p:pic>
                        <p:nvPicPr>
                          <p:cNvPr id="7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72041" y="1124523"/>
                            <a:ext cx="855663" cy="4889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1810995"/>
                  </p:ext>
                </p:extLst>
              </p:nvPr>
            </p:nvGraphicFramePr>
            <p:xfrm>
              <a:off x="4448435" y="1383074"/>
              <a:ext cx="809625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7" name="Equation" r:id="rId9" imgW="444240" imgH="253800" progId="Equation.DSMT4">
                      <p:embed/>
                    </p:oleObj>
                  </mc:Choice>
                  <mc:Fallback>
                    <p:oleObj name="Equation" r:id="rId9" imgW="444240" imgH="253800" progId="Equation.DSMT4">
                      <p:embed/>
                      <p:pic>
                        <p:nvPicPr>
                          <p:cNvPr id="11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435" y="1383074"/>
                            <a:ext cx="809625" cy="4889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0553807"/>
                </p:ext>
              </p:extLst>
            </p:nvPr>
          </p:nvGraphicFramePr>
          <p:xfrm>
            <a:off x="4926195" y="1531011"/>
            <a:ext cx="957245" cy="44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" name="Equation" r:id="rId11" imgW="583920" imgH="253800" progId="Equation.DSMT4">
                    <p:embed/>
                  </p:oleObj>
                </mc:Choice>
                <mc:Fallback>
                  <p:oleObj name="Equation" r:id="rId11" imgW="583920" imgH="25380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6195" y="1531011"/>
                          <a:ext cx="957245" cy="4406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440313"/>
              </p:ext>
            </p:extLst>
          </p:nvPr>
        </p:nvGraphicFramePr>
        <p:xfrm>
          <a:off x="5883440" y="613544"/>
          <a:ext cx="3660408" cy="43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13" imgW="2260440" imgH="253800" progId="Equation.DSMT4">
                  <p:embed/>
                </p:oleObj>
              </mc:Choice>
              <mc:Fallback>
                <p:oleObj name="Equation" r:id="rId13" imgW="2260440" imgH="2538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440" y="613544"/>
                        <a:ext cx="3660408" cy="436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1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58" y="782053"/>
            <a:ext cx="10025602" cy="576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96832" y="4704347"/>
            <a:ext cx="782053" cy="745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7447" y="1921036"/>
            <a:ext cx="782053" cy="745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93011" y="1860878"/>
            <a:ext cx="782053" cy="745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8502" y="4772523"/>
            <a:ext cx="782053" cy="745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96981" y="4748459"/>
            <a:ext cx="782053" cy="745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61457" y="242297"/>
            <a:ext cx="782053" cy="745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48436" y="262356"/>
            <a:ext cx="191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concentration=1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04947" y="2606836"/>
            <a:ext cx="237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 schemes are 10 times faster!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28502" y="3663615"/>
            <a:ext cx="867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Hyb-05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3988" y="324851"/>
            <a:ext cx="181724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089807"/>
              </p:ext>
            </p:extLst>
          </p:nvPr>
        </p:nvGraphicFramePr>
        <p:xfrm>
          <a:off x="2746375" y="657060"/>
          <a:ext cx="33750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993680" imgH="761760" progId="Equation.DSMT4">
                  <p:embed/>
                </p:oleObj>
              </mc:Choice>
              <mc:Fallback>
                <p:oleObj name="Equation" r:id="rId3" imgW="199368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657060"/>
                        <a:ext cx="3375025" cy="1301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5"/>
          <a:srcRect l="-206" t="3346"/>
          <a:stretch/>
        </p:blipFill>
        <p:spPr>
          <a:xfrm>
            <a:off x="216570" y="2407827"/>
            <a:ext cx="11658600" cy="3294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21" y="116877"/>
            <a:ext cx="921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Test: </a:t>
            </a:r>
            <a:r>
              <a:rPr lang="en-US" sz="2400" b="1" dirty="0"/>
              <a:t>Effects of linearity/non-linearity with respect to initial conditions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5326" y="619594"/>
            <a:ext cx="424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3 concentrations: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00727" y="6035441"/>
            <a:ext cx="10074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Fields of C2 + C3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C1 calculated using 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Bott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TVD and Hyb-05. The exact value should be zero.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7948" y="1236711"/>
            <a:ext cx="419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Advection of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+C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- C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9" name="Right Arrow 8"/>
          <p:cNvSpPr/>
          <p:nvPr/>
        </p:nvSpPr>
        <p:spPr>
          <a:xfrm>
            <a:off x="6121400" y="1395352"/>
            <a:ext cx="568158" cy="168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1099" y="3872915"/>
            <a:ext cx="237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 schemes are 10 times faster!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15720" y="3222441"/>
            <a:ext cx="2111604" cy="37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mistake!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2461" y="3685630"/>
            <a:ext cx="211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Errors are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80297" y="673768"/>
            <a:ext cx="10969106" cy="4021556"/>
            <a:chOff x="780297" y="673768"/>
            <a:chExt cx="10969106" cy="4021556"/>
          </a:xfrm>
        </p:grpSpPr>
        <p:sp>
          <p:nvSpPr>
            <p:cNvPr id="2" name="TextBox 1"/>
            <p:cNvSpPr txBox="1"/>
            <p:nvPr/>
          </p:nvSpPr>
          <p:spPr>
            <a:xfrm>
              <a:off x="1864894" y="673768"/>
              <a:ext cx="7399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Conservative properties (2 hours simulations)</a:t>
              </a:r>
              <a:endParaRPr lang="en-US" sz="28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97" y="1179095"/>
              <a:ext cx="10969106" cy="35162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82063" y="1792705"/>
              <a:ext cx="4867340" cy="493295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82063" y="2286000"/>
              <a:ext cx="4867340" cy="505326"/>
            </a:xfrm>
            <a:prstGeom prst="rect">
              <a:avLst/>
            </a:prstGeom>
            <a:solidFill>
              <a:srgbClr val="00B0F0">
                <a:alpha val="28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82063" y="2791326"/>
              <a:ext cx="4867340" cy="974558"/>
            </a:xfrm>
            <a:prstGeom prst="rect">
              <a:avLst/>
            </a:prstGeom>
            <a:solidFill>
              <a:srgbClr val="00B05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82063" y="3765884"/>
              <a:ext cx="4867340" cy="92944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8863" y="5231876"/>
            <a:ext cx="94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mass errors in SL schemes contain include the errors  related to fluxes through the boundaries.</a:t>
            </a:r>
          </a:p>
          <a:p>
            <a:r>
              <a:rPr lang="en-US" dirty="0" smtClean="0"/>
              <a:t>So, real mass loss is lower than is shown in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768" y="455172"/>
            <a:ext cx="9336505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 of the SL schemes using the Hebrew University Cloud Model (HUCM)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71450" algn="just">
              <a:lnSpc>
                <a:spcPct val="200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Brief model description and case study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4917"/>
            <a:ext cx="88672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microphysical scheme describes the interactions between nine types of hydrometeors: </a:t>
            </a:r>
            <a:endParaRPr lang="en-US" dirty="0" smtClean="0"/>
          </a:p>
          <a:p>
            <a:r>
              <a:rPr lang="en-US" dirty="0" smtClean="0"/>
              <a:t>1)aerosols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2)water </a:t>
            </a:r>
            <a:r>
              <a:rPr lang="en-US" dirty="0"/>
              <a:t>drops, </a:t>
            </a:r>
            <a:endParaRPr lang="en-US" dirty="0" smtClean="0"/>
          </a:p>
          <a:p>
            <a:r>
              <a:rPr lang="en-US" dirty="0" smtClean="0"/>
              <a:t>3-5)three </a:t>
            </a:r>
            <a:r>
              <a:rPr lang="en-US" dirty="0"/>
              <a:t>types of ice crystals (plates, columnar and dendrites), </a:t>
            </a:r>
            <a:endParaRPr lang="en-US" dirty="0" smtClean="0"/>
          </a:p>
          <a:p>
            <a:r>
              <a:rPr lang="en-US" dirty="0" smtClean="0"/>
              <a:t>6) aggregates </a:t>
            </a:r>
            <a:r>
              <a:rPr lang="en-US" dirty="0"/>
              <a:t>(snow), </a:t>
            </a:r>
            <a:endParaRPr lang="en-US" dirty="0" smtClean="0"/>
          </a:p>
          <a:p>
            <a:r>
              <a:rPr lang="en-US" dirty="0" smtClean="0"/>
              <a:t>7) </a:t>
            </a:r>
            <a:r>
              <a:rPr lang="en-US" dirty="0" err="1" smtClean="0"/>
              <a:t>graupel</a:t>
            </a:r>
            <a:r>
              <a:rPr lang="en-US" dirty="0" smtClean="0"/>
              <a:t>,</a:t>
            </a:r>
          </a:p>
          <a:p>
            <a:r>
              <a:rPr lang="en-US" dirty="0" smtClean="0"/>
              <a:t>8) hail </a:t>
            </a:r>
          </a:p>
          <a:p>
            <a:r>
              <a:rPr lang="en-US" dirty="0" smtClean="0"/>
              <a:t>9) freezing drops  (FD). </a:t>
            </a:r>
          </a:p>
          <a:p>
            <a:r>
              <a:rPr lang="en-US" dirty="0" smtClean="0"/>
              <a:t>10-13) the liquid water mass in FD, </a:t>
            </a:r>
            <a:r>
              <a:rPr lang="en-US" dirty="0" err="1" smtClean="0"/>
              <a:t>graupel</a:t>
            </a:r>
            <a:r>
              <a:rPr lang="en-US" dirty="0" smtClean="0"/>
              <a:t>, snow and hail. </a:t>
            </a:r>
          </a:p>
          <a:p>
            <a:r>
              <a:rPr lang="en-US" dirty="0" smtClean="0"/>
              <a:t>14) the </a:t>
            </a:r>
            <a:r>
              <a:rPr lang="en-US" dirty="0"/>
              <a:t>rimed mass within each bin of snow-size distribution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a result, the microphysical scheme contains </a:t>
            </a:r>
            <a:r>
              <a:rPr lang="en-US" dirty="0" smtClean="0"/>
              <a:t>14 </a:t>
            </a:r>
            <a:r>
              <a:rPr lang="en-US" dirty="0"/>
              <a:t>size distributions described using 43 mass bins each, i.e., more than </a:t>
            </a:r>
            <a:r>
              <a:rPr lang="en-US" b="1" dirty="0">
                <a:solidFill>
                  <a:srgbClr val="FF0000"/>
                </a:solidFill>
              </a:rPr>
              <a:t>600 positive </a:t>
            </a:r>
            <a:r>
              <a:rPr lang="en-US" b="1" dirty="0" smtClean="0">
                <a:solidFill>
                  <a:srgbClr val="FF0000"/>
                </a:solidFill>
              </a:rPr>
              <a:t>definite </a:t>
            </a:r>
            <a:r>
              <a:rPr lang="en-US" b="1" dirty="0">
                <a:solidFill>
                  <a:srgbClr val="FF0000"/>
                </a:solidFill>
              </a:rPr>
              <a:t>variables</a:t>
            </a:r>
            <a:r>
              <a:rPr lang="en-US" dirty="0"/>
              <a:t> that must be </a:t>
            </a:r>
            <a:r>
              <a:rPr lang="en-US" dirty="0" err="1"/>
              <a:t>advected</a:t>
            </a:r>
            <a:r>
              <a:rPr lang="en-US" dirty="0"/>
              <a:t> at each time step</a:t>
            </a:r>
            <a:r>
              <a:rPr lang="en-US" dirty="0" smtClean="0"/>
              <a:t>. Grid spacing: 300 m x 100 m.  Computational area: 150 km x 20 km.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2074" y="1903554"/>
            <a:ext cx="46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HUCM is 2D cloud model with bin microphysics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520" y="333025"/>
            <a:ext cx="8352928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CASE STUDY: Hail storm in </a:t>
            </a:r>
            <a:r>
              <a:rPr lang="en-US" sz="2400" dirty="0" smtClean="0"/>
              <a:t>Oklahoma on 1 June 2008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528"/>
              </a:spcBef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000" indent="-342000">
              <a:spcBef>
                <a:spcPts val="528"/>
              </a:spcBef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000" indent="-342000">
              <a:spcBef>
                <a:spcPts val="528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000" indent="-342000">
              <a:spcBef>
                <a:spcPts val="528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000" indent="-342000">
              <a:spcBef>
                <a:spcPts val="528"/>
              </a:spcBef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000" indent="-342000">
              <a:spcBef>
                <a:spcPts val="528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528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528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000" indent="-342000">
              <a:spcBef>
                <a:spcPts val="528"/>
              </a:spcBef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CCN concentrations were ranged from 100       to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5000</a:t>
            </a:r>
            <a:endParaRPr lang="en-US" sz="2400" b="1" dirty="0"/>
          </a:p>
          <a:p>
            <a:pPr algn="l" rtl="0">
              <a:buFont typeface="Arial" pitchFamily="34" charset="0"/>
              <a:buChar char="•"/>
            </a:pPr>
            <a:endParaRPr lang="en-US" b="1" dirty="0"/>
          </a:p>
          <a:p>
            <a:pPr algn="l" rtl="0"/>
            <a:r>
              <a:rPr lang="en-US" sz="2700" dirty="0">
                <a:latin typeface="Arial" pitchFamily="34" charset="0"/>
                <a:cs typeface="Arial" pitchFamily="34" charset="0"/>
              </a:rPr>
              <a:t>Radar parameters: wavelength=5.6 cm, C-band</a:t>
            </a:r>
          </a:p>
          <a:p>
            <a:pPr algn="l" rtl="0">
              <a:buFont typeface="Arial" pitchFamily="34" charset="0"/>
              <a:buChar char="•"/>
            </a:pPr>
            <a:endParaRPr lang="en-US" b="1" dirty="0"/>
          </a:p>
          <a:p>
            <a:pPr algn="l" rtl="0"/>
            <a:endParaRPr lang="en-US" b="1" dirty="0"/>
          </a:p>
          <a:p>
            <a:pPr algn="l" rtl="0"/>
            <a:endParaRPr lang="ru-RU" b="1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093494"/>
            <a:ext cx="8088751" cy="2707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3054" y="167864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both cases observations CCN concentration was around 3000-4000 cm-3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868588" y="5426242"/>
            <a:ext cx="5486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Ryzhkov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A., M. Pinsky, 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Pokrovsky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A.P. </a:t>
            </a:r>
            <a:r>
              <a:rPr lang="en-US" dirty="0" err="1">
                <a:latin typeface="Times New Roman" panose="02020603050405020304" pitchFamily="18" charset="0"/>
                <a:ea typeface="Times" panose="02020603050405020304" pitchFamily="18" charset="0"/>
              </a:rPr>
              <a:t>Khain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8588" y="5795574"/>
            <a:ext cx="871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Khain</a:t>
            </a:r>
            <a:r>
              <a:rPr lang="en-US" dirty="0"/>
              <a:t>, A. P., D. Rosenfeld, A. </a:t>
            </a:r>
            <a:r>
              <a:rPr lang="en-US" dirty="0" err="1"/>
              <a:t>Pokrovsky</a:t>
            </a:r>
            <a:r>
              <a:rPr lang="en-US" dirty="0"/>
              <a:t>, U. </a:t>
            </a:r>
            <a:r>
              <a:rPr lang="en-US" dirty="0" err="1"/>
              <a:t>Blahak</a:t>
            </a:r>
            <a:r>
              <a:rPr lang="en-US" dirty="0"/>
              <a:t> and A. </a:t>
            </a:r>
            <a:r>
              <a:rPr lang="en-US" dirty="0" err="1"/>
              <a:t>Ryzhkov</a:t>
            </a:r>
            <a:r>
              <a:rPr lang="en-US" dirty="0"/>
              <a:t>,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588" y="6080101"/>
            <a:ext cx="862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Kumjian</a:t>
            </a:r>
            <a:r>
              <a:rPr lang="en-US" dirty="0"/>
              <a:t> M. R., A. P. </a:t>
            </a:r>
            <a:r>
              <a:rPr lang="en-US" dirty="0" err="1"/>
              <a:t>Khain</a:t>
            </a:r>
            <a:r>
              <a:rPr lang="en-US" dirty="0"/>
              <a:t>, N. </a:t>
            </a:r>
            <a:r>
              <a:rPr lang="en-US" dirty="0" err="1"/>
              <a:t>Benmoshe</a:t>
            </a:r>
            <a:r>
              <a:rPr lang="en-US" dirty="0"/>
              <a:t>, E. </a:t>
            </a:r>
            <a:r>
              <a:rPr lang="en-US" dirty="0" err="1"/>
              <a:t>Ilotoviz</a:t>
            </a:r>
            <a:r>
              <a:rPr lang="en-US" dirty="0"/>
              <a:t>, A. V. </a:t>
            </a:r>
            <a:r>
              <a:rPr lang="en-US" dirty="0" err="1"/>
              <a:t>Ryzhkov</a:t>
            </a:r>
            <a:r>
              <a:rPr lang="en-US" dirty="0"/>
              <a:t> and V. T. J. Phillips,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588" y="6449433"/>
            <a:ext cx="862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Ilotoviz</a:t>
            </a:r>
            <a:r>
              <a:rPr lang="en-US" dirty="0"/>
              <a:t> E., A.P. </a:t>
            </a:r>
            <a:r>
              <a:rPr lang="en-US" dirty="0" err="1"/>
              <a:t>Khain</a:t>
            </a:r>
            <a:r>
              <a:rPr lang="en-US" dirty="0"/>
              <a:t>, A. V. </a:t>
            </a:r>
            <a:r>
              <a:rPr lang="en-US" dirty="0" err="1"/>
              <a:t>Ryzhkov</a:t>
            </a:r>
            <a:r>
              <a:rPr lang="en-US" dirty="0"/>
              <a:t> and J. C. Snyder, 2018</a:t>
            </a:r>
          </a:p>
        </p:txBody>
      </p:sp>
    </p:spTree>
    <p:extLst>
      <p:ext uri="{BB962C8B-B14F-4D97-AF65-F5344CB8AC3E}">
        <p14:creationId xmlns:p14="http://schemas.microsoft.com/office/powerpoint/2010/main" val="30863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4020" y="-96253"/>
            <a:ext cx="8016333" cy="6858000"/>
            <a:chOff x="2599999" y="0"/>
            <a:chExt cx="8016333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1838" y="0"/>
              <a:ext cx="6346491" cy="6858000"/>
            </a:xfrm>
            <a:prstGeom prst="rect">
              <a:avLst/>
            </a:prstGeom>
          </p:spPr>
        </p:pic>
        <p:sp>
          <p:nvSpPr>
            <p:cNvPr id="7" name="מלבן 1"/>
            <p:cNvSpPr/>
            <p:nvPr/>
          </p:nvSpPr>
          <p:spPr>
            <a:xfrm>
              <a:off x="2599999" y="418167"/>
              <a:ext cx="3598350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An example: </a:t>
              </a:r>
              <a:r>
                <a:rPr lang="en-US" sz="2400" b="1" dirty="0" err="1" smtClean="0"/>
                <a:t>Zdr</a:t>
              </a:r>
              <a:r>
                <a:rPr lang="en-US" sz="2400" b="1" dirty="0" smtClean="0"/>
                <a:t> field, size distributions of </a:t>
              </a:r>
              <a:r>
                <a:rPr lang="en-US" sz="2400" b="1" dirty="0" err="1" smtClean="0"/>
                <a:t>hai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(</a:t>
              </a:r>
              <a:r>
                <a:rPr lang="en-US" sz="2400" b="1" dirty="0" err="1" smtClean="0"/>
                <a:t>Ilotoviz</a:t>
              </a:r>
              <a:r>
                <a:rPr lang="en-US" sz="2400" b="1" dirty="0" smtClean="0"/>
                <a:t> et al, 2018)</a:t>
              </a:r>
              <a:endParaRPr lang="en-US" sz="24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08293" y="1967528"/>
              <a:ext cx="1227630" cy="74139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369" y="833666"/>
              <a:ext cx="701509" cy="57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832305" y="188640"/>
              <a:ext cx="1784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Dry growth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10797" y="1635130"/>
              <a:ext cx="1296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Wet growth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7896201" y="1700808"/>
              <a:ext cx="1387471" cy="367914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536160" y="952154"/>
              <a:ext cx="1672134" cy="532631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3233" y="3407688"/>
              <a:ext cx="1227630" cy="74139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15735" y="3075290"/>
              <a:ext cx="1296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Wet growth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7002" y="5489590"/>
              <a:ext cx="1227630" cy="74139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119504" y="5157192"/>
              <a:ext cx="1296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Wet growth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53014" y="4759053"/>
              <a:ext cx="35618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he-IL" sz="2400" b="1" dirty="0">
                  <a:solidFill>
                    <a:srgbClr val="FF0000"/>
                  </a:solidFill>
                </a:rPr>
                <a:t>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18766" y="2583955"/>
              <a:ext cx="35618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he-IL" sz="2400" b="1" dirty="0">
                  <a:solidFill>
                    <a:srgbClr val="FF0000"/>
                  </a:solidFill>
                </a:rPr>
                <a:t>2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90531" y="313607"/>
              <a:ext cx="35618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he-IL" sz="2400" b="1" dirty="0">
                  <a:solidFill>
                    <a:srgbClr val="FF0000"/>
                  </a:solidFill>
                </a:rPr>
                <a:t>3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8112225" y="3508882"/>
              <a:ext cx="1096069" cy="18577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8112224" y="5621229"/>
              <a:ext cx="1096069" cy="18577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H="1">
            <a:off x="8719794" y="1743959"/>
            <a:ext cx="895546" cy="37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35710" y="1421340"/>
            <a:ext cx="150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 shells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90" y="488115"/>
            <a:ext cx="6215262" cy="6369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6053" y="0"/>
            <a:ext cx="655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LWC at t=30 min obtained using different advection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852" y="589547"/>
            <a:ext cx="762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Maximum of vertical velocity (t)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1895" y="1179095"/>
            <a:ext cx="8656737" cy="36170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5400000">
            <a:off x="7754353" y="2292017"/>
            <a:ext cx="180470" cy="9625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43794" y="1816767"/>
            <a:ext cx="9071810" cy="4150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6771" y="1034442"/>
            <a:ext cx="398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Time </a:t>
            </a:r>
            <a:r>
              <a:rPr lang="en-US" dirty="0"/>
              <a:t>dependences of the </a:t>
            </a:r>
            <a:r>
              <a:rPr lang="en-US" dirty="0" smtClean="0"/>
              <a:t>domain-integrated LWC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1120" y="1034442"/>
            <a:ext cx="399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Time dependences of LWC accumulated over the entire domain.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805" y="137846"/>
            <a:ext cx="70010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MICROPHYSICAL VARIABLES and COMPUTATIONAL TIME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76139" y="1453287"/>
            <a:ext cx="1985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u, p, T, q,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microphysical species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79" y="738668"/>
            <a:ext cx="375735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Large-scale models, weather prediction models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4791" y="1094150"/>
            <a:ext cx="12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u,p</a:t>
            </a:r>
            <a:r>
              <a:rPr lang="en-US" dirty="0" smtClean="0"/>
              <a:t>,  T, 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6691" y="687300"/>
            <a:ext cx="37573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Cloud resolving models (CRM)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04414" y="1034792"/>
            <a:ext cx="890839" cy="494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20161" y="1090064"/>
            <a:ext cx="1036318" cy="39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3678" y="1529548"/>
            <a:ext cx="25741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Bulk microphysics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8307" y="2000256"/>
            <a:ext cx="2576946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Mass contents, number concentrations, the three moment: reflectivity, particle densities,…</a:t>
            </a:r>
          </a:p>
          <a:p>
            <a:endParaRPr lang="en-US" sz="1600" dirty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About 20-30 positive definite microphysical variables.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2528" y="1529548"/>
            <a:ext cx="25741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Bin microphysics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9754" y="2000904"/>
            <a:ext cx="2576946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HUCM: 10-15 Size distributions (liquid water fractions, rimed fraction)  x 43 bins=430 to 645 microphysical variables</a:t>
            </a:r>
            <a:endParaRPr lang="en-US" sz="1600" dirty="0"/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Several hundred positive definite microphysical variables.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6139" y="4294960"/>
            <a:ext cx="990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Advection takes about 80% of computer time </a:t>
            </a:r>
            <a:r>
              <a:rPr lang="en-US" sz="2400" b="1" dirty="0"/>
              <a:t>and other computer resources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88959" y="4861491"/>
            <a:ext cx="9479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b="1" dirty="0">
                <a:solidFill>
                  <a:srgbClr val="FF0000"/>
                </a:solidFill>
              </a:rPr>
              <a:t>expand the field </a:t>
            </a:r>
            <a:r>
              <a:rPr lang="en-US" sz="2000" b="1" dirty="0" smtClean="0">
                <a:solidFill>
                  <a:srgbClr val="FF0000"/>
                </a:solidFill>
              </a:rPr>
              <a:t>application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of CRM with bulk, and especially bin-microphysics, it is necessary to make them computationally efficient.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</a:rPr>
              <a:t>We need to start with reconsideration of </a:t>
            </a:r>
            <a:r>
              <a:rPr lang="en-US" sz="2400" b="1" dirty="0" err="1" smtClean="0">
                <a:solidFill>
                  <a:srgbClr val="FF0000"/>
                </a:solidFill>
              </a:rPr>
              <a:t>advective</a:t>
            </a:r>
            <a:r>
              <a:rPr lang="en-US" sz="2400" b="1" dirty="0" smtClean="0">
                <a:solidFill>
                  <a:srgbClr val="FF0000"/>
                </a:solidFill>
              </a:rPr>
              <a:t> schemes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9231" y="1708485"/>
            <a:ext cx="11562348" cy="47645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874" y="1062154"/>
            <a:ext cx="10647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Vertical profiles of horizontally cloud-averaged LWC.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Vertical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profiles of horizontally averaged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in-cloud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droplet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concentration.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51484" y="5281863"/>
            <a:ext cx="493295" cy="986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2642942" y="5325975"/>
            <a:ext cx="493295" cy="9865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097254" y="2816390"/>
            <a:ext cx="2129588" cy="1472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94885" y="2562726"/>
            <a:ext cx="3031957" cy="17265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28021" y="2971800"/>
            <a:ext cx="2598822" cy="1317458"/>
          </a:xfrm>
          <a:prstGeom prst="straightConnector1">
            <a:avLst/>
          </a:prstGeom>
          <a:ln>
            <a:solidFill>
              <a:srgbClr val="E64A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59317" y="2255921"/>
            <a:ext cx="2867526" cy="20333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7484" y="264694"/>
            <a:ext cx="21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MICROPHYSICS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60257" y="1552074"/>
            <a:ext cx="10744199" cy="460809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15590" y="3007895"/>
            <a:ext cx="721894" cy="38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4799539">
            <a:off x="8392029" y="3284624"/>
            <a:ext cx="721894" cy="38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2180457" y="517525"/>
            <a:ext cx="5964922" cy="634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816" y="-102784"/>
            <a:ext cx="504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Statistics: normalized difference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54453" y="866273"/>
            <a:ext cx="182087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59771"/>
              </p:ext>
            </p:extLst>
          </p:nvPr>
        </p:nvGraphicFramePr>
        <p:xfrm>
          <a:off x="8554452" y="866274"/>
          <a:ext cx="3388595" cy="133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4" imgW="1624895" imgH="634725" progId="Equation.DSMT4">
                  <p:embed/>
                </p:oleObj>
              </mc:Choice>
              <mc:Fallback>
                <p:oleObj name="Equation" r:id="rId4" imgW="1624895" imgH="63472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452" y="866274"/>
                        <a:ext cx="3388595" cy="1335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80096" y="312275"/>
            <a:ext cx="241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difference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5400000">
            <a:off x="3988471" y="2117561"/>
            <a:ext cx="625642" cy="38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3996495" y="4170958"/>
            <a:ext cx="625642" cy="38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6835956" y="4291272"/>
            <a:ext cx="625642" cy="38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5356064" y="6204292"/>
            <a:ext cx="625642" cy="38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2726" y="351059"/>
            <a:ext cx="221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 dependences of the </a:t>
            </a:r>
            <a:r>
              <a:rPr lang="en-US" sz="1400" dirty="0" smtClean="0"/>
              <a:t>domain-integrated </a:t>
            </a:r>
            <a:r>
              <a:rPr lang="en-US" sz="1400" dirty="0"/>
              <a:t>LWC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6379" y="312275"/>
            <a:ext cx="290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 dependences of LWC accumulated over the entire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737" y="3431248"/>
            <a:ext cx="1900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Vertical profiles of horizontally cloud-averaged LWC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34827" y="3261972"/>
            <a:ext cx="249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dependences of the domain-integrated </a:t>
            </a:r>
            <a:r>
              <a:rPr lang="en-US" sz="1600" dirty="0" smtClean="0"/>
              <a:t>IWC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640933" y="5342021"/>
            <a:ext cx="300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Vertical profile of the cloud-averaged IWC over the period 55-65 min.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4452" y="4013677"/>
            <a:ext cx="340494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SL schemes are 10 times faster!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27971" y="6196727"/>
            <a:ext cx="39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HYB-0.5 is closest to </a:t>
            </a:r>
            <a:r>
              <a:rPr lang="en-US" sz="2800" b="1" dirty="0" err="1" smtClean="0"/>
              <a:t>Bott</a:t>
            </a:r>
            <a:endParaRPr lang="en-US" sz="2800" b="1" dirty="0"/>
          </a:p>
        </p:txBody>
      </p:sp>
      <p:sp>
        <p:nvSpPr>
          <p:cNvPr id="19" name="Oval 18"/>
          <p:cNvSpPr/>
          <p:nvPr/>
        </p:nvSpPr>
        <p:spPr>
          <a:xfrm rot="5400000">
            <a:off x="6847990" y="2245897"/>
            <a:ext cx="625642" cy="385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802" y="1203159"/>
            <a:ext cx="6700988" cy="5262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6296" y="320388"/>
            <a:ext cx="6398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Snapshots of the radar reflectivity fields simulated using different advection schemes: The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Bott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CTU, Hyb-05 and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at t=4200s.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408" y="0"/>
            <a:ext cx="161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6540" y="369332"/>
            <a:ext cx="11417969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The requirements to advection schemes for positive definite microphysical species are formulated.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Basing on these requirements a </a:t>
            </a:r>
            <a:r>
              <a:rPr lang="en-US" b="1" dirty="0">
                <a:solidFill>
                  <a:srgbClr val="002060"/>
                </a:solidFill>
              </a:rPr>
              <a:t>linear </a:t>
            </a:r>
            <a:r>
              <a:rPr lang="en-US" b="1" dirty="0" smtClean="0">
                <a:solidFill>
                  <a:srgbClr val="002060"/>
                </a:solidFill>
              </a:rPr>
              <a:t>hybrid SL </a:t>
            </a:r>
            <a:r>
              <a:rPr lang="en-US" b="1" dirty="0">
                <a:solidFill>
                  <a:srgbClr val="002060"/>
                </a:solidFill>
              </a:rPr>
              <a:t>scheme which is a combination of </a:t>
            </a: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first order (CTU) and second order (</a:t>
            </a:r>
            <a:r>
              <a:rPr lang="en-US" b="1" dirty="0" err="1">
                <a:solidFill>
                  <a:srgbClr val="002060"/>
                </a:solidFill>
              </a:rPr>
              <a:t>BiQ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en-US" b="1" dirty="0" smtClean="0">
                <a:solidFill>
                  <a:srgbClr val="002060"/>
                </a:solidFill>
              </a:rPr>
              <a:t>schemes was </a:t>
            </a:r>
            <a:r>
              <a:rPr lang="en-US" b="1" dirty="0">
                <a:solidFill>
                  <a:srgbClr val="002060"/>
                </a:solidFill>
              </a:rPr>
              <a:t>constructed (Hyb-05, Hyb-08).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2. The idealized tests </a:t>
            </a:r>
            <a:r>
              <a:rPr lang="en-US" b="1" dirty="0">
                <a:solidFill>
                  <a:srgbClr val="C00000"/>
                </a:solidFill>
              </a:rPr>
              <a:t>of advection of a highly inhomogeneous concentration field within highly sheared flows show that </a:t>
            </a:r>
            <a:r>
              <a:rPr lang="en-US" b="1" dirty="0" smtClean="0">
                <a:solidFill>
                  <a:srgbClr val="C00000"/>
                </a:solidFill>
              </a:rPr>
              <a:t>the hybrid SL schemes have </a:t>
            </a:r>
            <a:r>
              <a:rPr lang="en-US" b="1" dirty="0">
                <a:solidFill>
                  <a:srgbClr val="C00000"/>
                </a:solidFill>
              </a:rPr>
              <a:t>a </a:t>
            </a:r>
            <a:r>
              <a:rPr lang="en-US" b="1" dirty="0" smtClean="0">
                <a:solidFill>
                  <a:srgbClr val="C00000"/>
                </a:solidFill>
              </a:rPr>
              <a:t>low diffusivity and no artificial oscillations. </a:t>
            </a:r>
            <a:r>
              <a:rPr lang="en-US" b="1" dirty="0">
                <a:solidFill>
                  <a:srgbClr val="C00000"/>
                </a:solidFill>
              </a:rPr>
              <a:t>Besides, </a:t>
            </a:r>
            <a:r>
              <a:rPr lang="en-US" b="1" dirty="0" smtClean="0">
                <a:solidFill>
                  <a:srgbClr val="C00000"/>
                </a:solidFill>
              </a:rPr>
              <a:t>they are </a:t>
            </a:r>
            <a:r>
              <a:rPr lang="en-US" b="1" dirty="0">
                <a:solidFill>
                  <a:srgbClr val="C00000"/>
                </a:solidFill>
              </a:rPr>
              <a:t>nearly positive definite </a:t>
            </a:r>
            <a:r>
              <a:rPr lang="en-US" b="1" dirty="0" smtClean="0">
                <a:solidFill>
                  <a:srgbClr val="C00000"/>
                </a:solidFill>
              </a:rPr>
              <a:t>and have </a:t>
            </a:r>
            <a:r>
              <a:rPr lang="en-US" b="1" dirty="0">
                <a:solidFill>
                  <a:srgbClr val="C00000"/>
                </a:solidFill>
              </a:rPr>
              <a:t>excellent (but not exact) conservative properties.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3. While </a:t>
            </a:r>
            <a:r>
              <a:rPr lang="en-US" sz="2000" b="1" dirty="0">
                <a:solidFill>
                  <a:srgbClr val="7030A0"/>
                </a:solidFill>
              </a:rPr>
              <a:t>the accuracy of </a:t>
            </a:r>
            <a:r>
              <a:rPr lang="en-US" sz="2000" b="1" dirty="0" smtClean="0">
                <a:solidFill>
                  <a:srgbClr val="7030A0"/>
                </a:solidFill>
              </a:rPr>
              <a:t>hybrid SL scheme </a:t>
            </a:r>
            <a:r>
              <a:rPr lang="en-US" sz="2000" b="1" dirty="0">
                <a:solidFill>
                  <a:srgbClr val="7030A0"/>
                </a:solidFill>
              </a:rPr>
              <a:t>was found to be close to that of non-linear </a:t>
            </a:r>
            <a:r>
              <a:rPr lang="en-US" sz="2000" b="1" dirty="0" smtClean="0">
                <a:solidFill>
                  <a:srgbClr val="7030A0"/>
                </a:solidFill>
              </a:rPr>
              <a:t>positive definite </a:t>
            </a:r>
            <a:r>
              <a:rPr lang="en-US" sz="2000" b="1" dirty="0">
                <a:solidFill>
                  <a:srgbClr val="7030A0"/>
                </a:solidFill>
              </a:rPr>
              <a:t>advection Eulerian schemes (the </a:t>
            </a:r>
            <a:r>
              <a:rPr lang="en-US" sz="2000" b="1" dirty="0" err="1">
                <a:solidFill>
                  <a:srgbClr val="7030A0"/>
                </a:solidFill>
              </a:rPr>
              <a:t>Bott</a:t>
            </a:r>
            <a:r>
              <a:rPr lang="en-US" sz="2000" b="1" dirty="0">
                <a:solidFill>
                  <a:srgbClr val="7030A0"/>
                </a:solidFill>
              </a:rPr>
              <a:t> and TVD), its computational cost is about 10 times lower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4. The semi-Lagrangian schemes conserve relationships between variables. </a:t>
            </a:r>
          </a:p>
          <a:p>
            <a:endParaRPr lang="en-US" b="1" dirty="0" smtClean="0"/>
          </a:p>
          <a:p>
            <a:r>
              <a:rPr lang="en-US" b="1" dirty="0"/>
              <a:t>5</a:t>
            </a:r>
            <a:r>
              <a:rPr lang="en-US" b="1" dirty="0" smtClean="0"/>
              <a:t>. A </a:t>
            </a:r>
            <a:r>
              <a:rPr lang="en-US" b="1" dirty="0"/>
              <a:t>detailed comparison of the advection schemes in simulations of a hailstorm using HUCM showed that the results produced by </a:t>
            </a:r>
            <a:r>
              <a:rPr lang="en-US" b="1" dirty="0" smtClean="0"/>
              <a:t>SL schemes are </a:t>
            </a:r>
            <a:r>
              <a:rPr lang="en-US" b="1" dirty="0"/>
              <a:t>close to those produced by Boot’s scheme, which is taken as our benchmark. </a:t>
            </a:r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good agreement was observed in time-averaged and space-averaged values, and even in particular snapshots. This agreement is quite remarkable if one takes into account the high non-linearity of the microphysical </a:t>
            </a:r>
            <a:r>
              <a:rPr lang="en-US" b="1" dirty="0" smtClean="0"/>
              <a:t>processes.</a:t>
            </a:r>
          </a:p>
          <a:p>
            <a:endParaRPr lang="en-US" b="1" dirty="0"/>
          </a:p>
          <a:p>
            <a:r>
              <a:rPr lang="en-US" sz="2400" b="1" dirty="0" smtClean="0"/>
              <a:t>6. The test simulations showed that the proposed SL schemes require between 7–10 less computer time than the non-linear positive definite advection </a:t>
            </a:r>
            <a:r>
              <a:rPr lang="en-US" sz="2400" b="1" dirty="0" err="1" smtClean="0"/>
              <a:t>Bott</a:t>
            </a:r>
            <a:r>
              <a:rPr lang="en-US" sz="2400" b="1" dirty="0" smtClean="0"/>
              <a:t> scheme.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6281" y="10623884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077" y="1476237"/>
            <a:ext cx="11566357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conclusions support, therefore, our hypothesis that accurate results of cloud modeling can be obtained using simple linear SL schemes that require much less computer time than high-order non-linear schemes.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As the next step in the investigation, we intend to perform a test of the semi-Lagrangian schemes in the 3D framework. 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053" y="2310064"/>
            <a:ext cx="422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986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981" y="2474768"/>
            <a:ext cx="8519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just">
              <a:lnSpc>
                <a:spcPct val="200000"/>
              </a:lnSpc>
              <a:tabLst>
                <a:tab pos="457200" algn="l"/>
                <a:tab pos="4914900" algn="l"/>
              </a:tabLs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Sensitivity to initial conditions and importance of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 precise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advection schemes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0240"/>
              </p:ext>
            </p:extLst>
          </p:nvPr>
        </p:nvGraphicFramePr>
        <p:xfrm>
          <a:off x="1458494" y="3137125"/>
          <a:ext cx="8128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557482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92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Large-scale processes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Microphysical  variables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 sensitivity</a:t>
                      </a:r>
                      <a:r>
                        <a:rPr lang="en-US" baseline="0" dirty="0" smtClean="0"/>
                        <a:t> to initial conditions (inertial forecast) (large time scales)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structure of cloud fields (cloud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ensembles) does not depend on initial conditions (low time scales)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5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Forcing is relatively</a:t>
                      </a:r>
                      <a:r>
                        <a:rPr lang="en-US" baseline="0" dirty="0" smtClean="0"/>
                        <a:t> weak, large time scales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, but short scale sources and sinks.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7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High accuracy of advection is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Requirements for precision of</a:t>
                      </a:r>
                      <a:r>
                        <a:rPr lang="en-US" baseline="0" dirty="0" smtClean="0"/>
                        <a:t> advection are not so strict.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83121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751988"/>
            <a:ext cx="8301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There are fundamental differences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between the requirements for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351" y="364585"/>
            <a:ext cx="737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REQUIREMENTS TO THE ADVECTION OF MICRIPHYSICAL VARIABLES IN CRM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65786"/>
              </p:ext>
            </p:extLst>
          </p:nvPr>
        </p:nvGraphicFramePr>
        <p:xfrm>
          <a:off x="1371600" y="1309525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277617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6422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for advection schemes applied in large-scale models to vector variables, humidity and potential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to transport microphysical species </a:t>
                      </a:r>
                      <a:r>
                        <a:rPr lang="en-US" i="1" u="sng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within clouds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432358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36753"/>
              </p:ext>
            </p:extLst>
          </p:nvPr>
        </p:nvGraphicFramePr>
        <p:xfrm>
          <a:off x="1913688" y="5305926"/>
          <a:ext cx="2490519" cy="593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1650960" imgH="393480" progId="Equation.DSMT4">
                  <p:embed/>
                </p:oleObj>
              </mc:Choice>
              <mc:Fallback>
                <p:oleObj name="Equation" r:id="rId3" imgW="1650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3688" y="5305926"/>
                        <a:ext cx="2490519" cy="593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647591"/>
              </p:ext>
            </p:extLst>
          </p:nvPr>
        </p:nvGraphicFramePr>
        <p:xfrm>
          <a:off x="6072604" y="5305926"/>
          <a:ext cx="2490519" cy="593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" imgW="1650960" imgH="393480" progId="Equation.DSMT4">
                  <p:embed/>
                </p:oleObj>
              </mc:Choice>
              <mc:Fallback>
                <p:oleObj name="Equation" r:id="rId5" imgW="165096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2604" y="5305926"/>
                        <a:ext cx="2490519" cy="593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6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19" y="152219"/>
            <a:ext cx="737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REQUIREMENTS TO THE ADVECTION OF MICRIPHYSICAL VARIABLES IN CRM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4544" y="1318363"/>
            <a:ext cx="961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would also like to </a:t>
            </a:r>
            <a:r>
              <a:rPr lang="en-US" i="1" dirty="0" smtClean="0"/>
              <a:t>stress the fundamental difference</a:t>
            </a:r>
            <a:r>
              <a:rPr lang="en-US" dirty="0" smtClean="0"/>
              <a:t> between the conservation requirements</a:t>
            </a:r>
          </a:p>
          <a:p>
            <a:r>
              <a:rPr lang="en-US" dirty="0" smtClean="0"/>
              <a:t> for momentum and global thermodynamic variables (e.g., temperature and humidity), on one hand,</a:t>
            </a:r>
          </a:p>
          <a:p>
            <a:r>
              <a:rPr lang="en-US" dirty="0" smtClean="0"/>
              <a:t> and the conservation requirements for cloud species within clouds.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7008" y="949031"/>
            <a:ext cx="335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) the conservation requirements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30726"/>
              </p:ext>
            </p:extLst>
          </p:nvPr>
        </p:nvGraphicFramePr>
        <p:xfrm>
          <a:off x="1263315" y="2217802"/>
          <a:ext cx="8128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557482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92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Momentum, velocity and pressure fields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Microphysical  variables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Even a small error in air-mass conservation will result in a forecast distortion.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loss of a few percent of, say, </a:t>
                      </a:r>
                      <a:r>
                        <a:rPr lang="en-US" dirty="0" err="1" smtClean="0"/>
                        <a:t>graupel</a:t>
                      </a:r>
                      <a:r>
                        <a:rPr lang="en-US" dirty="0" smtClean="0"/>
                        <a:t> mass content (say,</a:t>
                      </a:r>
                      <a:r>
                        <a:rPr lang="en-US" baseline="0" dirty="0" smtClean="0"/>
                        <a:t> 2.5 g/m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 vs 2.49 g/m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 </a:t>
                      </a:r>
                      <a:r>
                        <a:rPr lang="en-US" dirty="0" smtClean="0"/>
                        <a:t> during a hail storm (during several hours) will not produce any effect on the storm parameters.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It cannot be identified either by a general analysis of the storm structure or by comparison with observations.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5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7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9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850" y="551988"/>
            <a:ext cx="335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3) </a:t>
            </a:r>
            <a:r>
              <a:rPr lang="en-US" b="1" dirty="0"/>
              <a:t>numerical diffusion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95459"/>
              </p:ext>
            </p:extLst>
          </p:nvPr>
        </p:nvGraphicFramePr>
        <p:xfrm>
          <a:off x="962525" y="1375591"/>
          <a:ext cx="8128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557482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792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Momentum, velocity and pressure fields</a:t>
                      </a:r>
                    </a:p>
                    <a:p>
                      <a:r>
                        <a:rPr lang="en-US" dirty="0" smtClean="0"/>
                        <a:t>  (large scale)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Microphysical  variables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Numerical</a:t>
                      </a:r>
                      <a:r>
                        <a:rPr lang="en-US" baseline="0" dirty="0" smtClean="0"/>
                        <a:t> diffusion is highly non-desirable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requirements for low numerical diffusion for microphysical species are not as strict as for the advection of synoptic-scale variables. 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Indeed, it is a usual practice to use diffusive schemes to describe the settling of cloud particles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Milbrandt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McTaggart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-Cowan, 2010;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2015;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Pinsky, 2018). Moreover, some diffusivity of the settling schemes is often desirable property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5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7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9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899" y="217710"/>
            <a:ext cx="8313821" cy="56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 algn="ctr">
              <a:lnSpc>
                <a:spcPct val="200000"/>
              </a:lnSpc>
              <a:tabLst>
                <a:tab pos="457200" algn="l"/>
                <a:tab pos="4914900" algn="l"/>
              </a:tabLs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Strict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requirements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advection of microphysical variables: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0347"/>
              </p:ext>
            </p:extLst>
          </p:nvPr>
        </p:nvGraphicFramePr>
        <p:xfrm>
          <a:off x="850899" y="1792705"/>
          <a:ext cx="8605922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027">
                  <a:extLst>
                    <a:ext uri="{9D8B030D-6E8A-4147-A177-3AD203B41FA5}">
                      <a16:colId xmlns:a16="http://schemas.microsoft.com/office/drawing/2014/main" val="1255748273"/>
                    </a:ext>
                  </a:extLst>
                </a:gridCol>
                <a:gridCol w="5293895">
                  <a:extLst>
                    <a:ext uri="{9D8B030D-6E8A-4147-A177-3AD203B41FA5}">
                      <a16:colId xmlns:a16="http://schemas.microsoft.com/office/drawing/2014/main" val="2737929993"/>
                    </a:ext>
                  </a:extLst>
                </a:gridCol>
              </a:tblGrid>
              <a:tr h="271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current non-linear schemes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   </a:t>
                      </a:r>
                      <a:r>
                        <a:rPr lang="en-US" dirty="0" smtClean="0"/>
                        <a:t>(properties)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Requirements: Microphysical  variables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Computationally time consuming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advection schemes should be computationally efficient. 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5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definite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Positive definite (at least this condition should be valid with high precision). 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7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non-linear advection </a:t>
                      </a:r>
                      <a:r>
                        <a:rPr lang="en-US" i="1" u="sng" baseline="0" dirty="0" smtClean="0"/>
                        <a:t>do not </a:t>
                      </a:r>
                      <a:r>
                        <a:rPr lang="en-US" baseline="0" dirty="0" smtClean="0"/>
                        <a:t>retain linear relationships between different scalars.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Retaining linear relationships between different scalars should be the main property of microphysical advection schemes.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3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12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9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284" y="481263"/>
            <a:ext cx="911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Non-linear high order schemes utilize many grid points. 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3814015" y="1155032"/>
            <a:ext cx="3128211" cy="35854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775283" y="1951394"/>
            <a:ext cx="4259179" cy="1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59239" y="2370131"/>
            <a:ext cx="4259179" cy="1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75283" y="2835807"/>
            <a:ext cx="4259179" cy="1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75283" y="3224647"/>
            <a:ext cx="4259179" cy="1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75284" y="3625518"/>
            <a:ext cx="4259179" cy="1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75547" y="4111155"/>
            <a:ext cx="4259179" cy="1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75547" y="4535907"/>
            <a:ext cx="4259179" cy="12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53694" y="1814673"/>
            <a:ext cx="2125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8233" y="1823878"/>
            <a:ext cx="2125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27715" y="1849125"/>
            <a:ext cx="2125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59965" y="1823878"/>
            <a:ext cx="2125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38501" y="1814673"/>
            <a:ext cx="2125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09316" y="1608270"/>
            <a:ext cx="1812762" cy="6297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91503" y="948672"/>
            <a:ext cx="226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points affect the values in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568" y="0"/>
            <a:ext cx="146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OUR CHOICE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7932" y="4178626"/>
            <a:ext cx="9516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We propose to use </a:t>
            </a:r>
            <a:r>
              <a:rPr lang="en-US" sz="2400" u="sng" dirty="0" smtClean="0">
                <a:solidFill>
                  <a:srgbClr val="FF0000"/>
                </a:solidFill>
              </a:rPr>
              <a:t>linear</a:t>
            </a:r>
            <a:r>
              <a:rPr lang="en-US" sz="2400" dirty="0" smtClean="0">
                <a:solidFill>
                  <a:srgbClr val="FF0000"/>
                </a:solidFill>
              </a:rPr>
              <a:t> a hybrid semi-Lagrangian scheme.</a:t>
            </a:r>
          </a:p>
          <a:p>
            <a:r>
              <a:rPr lang="en-US" sz="2400" dirty="0" smtClean="0"/>
              <a:t>which </a:t>
            </a:r>
            <a:r>
              <a:rPr lang="en-US" sz="2400" dirty="0"/>
              <a:t>is a blend of first- and second-order linear schemes.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143517"/>
              </p:ext>
            </p:extLst>
          </p:nvPr>
        </p:nvGraphicFramePr>
        <p:xfrm>
          <a:off x="661735" y="1097959"/>
          <a:ext cx="8992938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469">
                  <a:extLst>
                    <a:ext uri="{9D8B030D-6E8A-4147-A177-3AD203B41FA5}">
                      <a16:colId xmlns:a16="http://schemas.microsoft.com/office/drawing/2014/main" val="2483968717"/>
                    </a:ext>
                  </a:extLst>
                </a:gridCol>
                <a:gridCol w="4496469">
                  <a:extLst>
                    <a:ext uri="{9D8B030D-6E8A-4147-A177-3AD203B41FA5}">
                      <a16:colId xmlns:a16="http://schemas.microsoft.com/office/drawing/2014/main" val="136597962"/>
                    </a:ext>
                  </a:extLst>
                </a:gridCol>
              </a:tblGrid>
              <a:tr h="295003">
                <a:tc>
                  <a:txBody>
                    <a:bodyPr/>
                    <a:lstStyle/>
                    <a:p>
                      <a:r>
                        <a:rPr lang="en-US" dirty="0" smtClean="0"/>
                        <a:t>Non-linear schemes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schemes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56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Non-linear Eulerian flux methods are time consuming, because the advection coefficient matrix has to be calculated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for each field separately </a:t>
                      </a:r>
                      <a:r>
                        <a:rPr lang="en-US" sz="2000" dirty="0" smtClean="0"/>
                        <a:t>every time step.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 linear schemes, on the other hand,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the same matrix is used for all fields and has, therefore, to be calculated only once at each time step.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3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Non-linear schemes do not retain linear relationships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Linear schemes retain linear relationships between microphysical variables. 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2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2758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211" y="493295"/>
            <a:ext cx="844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Despite of different requirements, all CRM use non-linear high order advection  schemes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2863" y="1719740"/>
            <a:ext cx="5769895" cy="46982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66956" y="852978"/>
            <a:ext cx="6404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</a:p>
          <a:p>
            <a:r>
              <a:rPr lang="en-US" dirty="0" smtClean="0"/>
              <a:t>The value                in point (</a:t>
            </a:r>
            <a:r>
              <a:rPr lang="en-US" dirty="0" err="1" smtClean="0"/>
              <a:t>x,y</a:t>
            </a:r>
            <a:r>
              <a:rPr lang="en-US" dirty="0" smtClean="0"/>
              <a:t>) is </a:t>
            </a:r>
            <a:r>
              <a:rPr lang="en-US" dirty="0" err="1" smtClean="0"/>
              <a:t>advected</a:t>
            </a:r>
            <a:r>
              <a:rPr lang="en-US" dirty="0" smtClean="0"/>
              <a:t> to point 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</a:p>
          <a:p>
            <a:r>
              <a:rPr lang="en-US" dirty="0" smtClean="0"/>
              <a:t> during time step  </a:t>
            </a:r>
            <a:endParaRPr lang="en-US" dirty="0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16580"/>
              </p:ext>
            </p:extLst>
          </p:nvPr>
        </p:nvGraphicFramePr>
        <p:xfrm>
          <a:off x="3492279" y="958395"/>
          <a:ext cx="622520" cy="6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4" imgW="279279" imgH="253890" progId="Equation.DSMT4">
                  <p:embed/>
                </p:oleObj>
              </mc:Choice>
              <mc:Fallback>
                <p:oleObj name="Equation" r:id="rId4" imgW="279279" imgH="25389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79" y="958395"/>
                        <a:ext cx="622520" cy="600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-204537" y="-23084"/>
            <a:ext cx="261807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40833"/>
              </p:ext>
            </p:extLst>
          </p:nvPr>
        </p:nvGraphicFramePr>
        <p:xfrm>
          <a:off x="4114799" y="1333033"/>
          <a:ext cx="409074" cy="3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99" y="1333033"/>
                        <a:ext cx="409074" cy="347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03103"/>
              </p:ext>
            </p:extLst>
          </p:nvPr>
        </p:nvGraphicFramePr>
        <p:xfrm>
          <a:off x="6892758" y="2216495"/>
          <a:ext cx="50339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8" imgW="2260440" imgH="253800" progId="Equation.DSMT4">
                  <p:embed/>
                </p:oleObj>
              </mc:Choice>
              <mc:Fallback>
                <p:oleObj name="Equation" r:id="rId8" imgW="2260440" imgH="2538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758" y="2216495"/>
                        <a:ext cx="5033963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3335778" y="230888"/>
            <a:ext cx="638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The concept of a hybrid semi-Lagrangian scheme</a:t>
            </a:r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6912853" y="3001684"/>
            <a:ext cx="52791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first-order is positive definite, but suffers from large numerical diffusion.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The second-order scheme is oscillatory, but has little numerical diffusion.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The combination of these schemes substantially decreases the deficiencies of each component.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1722</Words>
  <Application>Microsoft Office PowerPoint</Application>
  <PresentationFormat>Widescreen</PresentationFormat>
  <Paragraphs>191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</vt:lpstr>
      <vt:lpstr>Times New Roman</vt:lpstr>
      <vt:lpstr>Office Theme</vt:lpstr>
      <vt:lpstr>Equation</vt:lpstr>
      <vt:lpstr>             A computationally efficient linear semi-Lagrangian scheme for the advection of microphysical variables in cloud-resolving models    E. Gavze, E. Ilotoviz and A. Khain    The Hebrew University of Jerusalem, Israel   Krakow,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68</cp:revision>
  <dcterms:created xsi:type="dcterms:W3CDTF">2019-04-12T06:59:38Z</dcterms:created>
  <dcterms:modified xsi:type="dcterms:W3CDTF">2019-05-28T06:50:08Z</dcterms:modified>
</cp:coreProperties>
</file>