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1334e6e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61334e6e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add MICC-MAC transfer pipe and how the chamber actuals </a:t>
            </a:r>
            <a:r>
              <a:rPr lang="en"/>
              <a:t>achieves</a:t>
            </a:r>
            <a:r>
              <a:rPr lang="en"/>
              <a:t> cloud conditions etc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1334e6e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1334e6e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Generate aerosol in MAC, control number by diluting with clean air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Slightly depressurize MICC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Open valves connecting the two chambers, the contents of MAC is pulled through into MICC by pressure difference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Measure aerosol size distribution in MICC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Cloud expansion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Generate aerosol in MAC, control number by diluting with clean air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Slightly depressurize MICC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Open valves connecting the two chambers, the contents of MAC is pulled through into MICC by pressure difference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Measure aerosol size distribution in MICC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Cloud expansion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5a7b3816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5a7b3816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1334e6e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1334e6e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Aerosol can be of any composition, internal or externally mixed.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 or semi-volatile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61334e6e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61334e6e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Aerosol can be of any composition, internal or externally mixed.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 or semi-volatile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5a7b3816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5a7b3816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a91670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5a91670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5a91670e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5a91670e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5a91670e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5a91670e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5a91670e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5a91670e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60f7ef8a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60f7ef8a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63e118c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63e118c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61334e6e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61334e6e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61334e6e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61334e6e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5a7b3816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5a7b3816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Generate aerosol in MAC, control number by diluting with clean air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Slightly depressurize MICC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Open valves connecting the two chambers, the contents of MAC is pulled through into MICC by pressure difference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Measure aerosol size distribution in MICC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Cloud expansion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Generate aerosol in MAC, control number by diluting with clean air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Slightly depressurize MICC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Open valves connecting the two chambers, the contents of MAC is pulled through into MICC by pressure difference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Measure aerosol size distribution in MICC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Cloud expansion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5a7b3816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5a7b3816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3e118c1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63e118c1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63e118c1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63e118c1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61334e6e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61334e6e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change to be more like how i use the chamber to disperse aerosol and control number before sending through to MICC?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eurochamp.or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emmasimp/py-cloud-parcel-model/releas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428" y="0"/>
            <a:ext cx="8449147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FEFEF"/>
                </a:solidFill>
              </a:rPr>
              <a:t>Manchester Ice Cloud Chamber</a:t>
            </a:r>
            <a:endParaRPr b="1" sz="1800">
              <a:solidFill>
                <a:srgbClr val="EFEFEF"/>
              </a:solidFill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35" y="689325"/>
            <a:ext cx="2227075" cy="296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4462" y="689325"/>
            <a:ext cx="2227075" cy="29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 rotWithShape="1">
          <a:blip r:embed="rId5">
            <a:alphaModFix/>
          </a:blip>
          <a:srcRect b="0" l="0" r="13741" t="0"/>
          <a:stretch/>
        </p:blipFill>
        <p:spPr>
          <a:xfrm>
            <a:off x="5402590" y="689325"/>
            <a:ext cx="3415075" cy="29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356025" y="3802700"/>
            <a:ext cx="22272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10 m tall 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1 m diameter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8 thermocouples along entire length</a:t>
            </a:r>
            <a:endParaRPr b="1">
              <a:solidFill>
                <a:srgbClr val="EFEFEF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2870625" y="3802700"/>
            <a:ext cx="22272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Cloud probes sample from the bottom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e</a:t>
            </a:r>
            <a:r>
              <a:rPr b="1" lang="en">
                <a:solidFill>
                  <a:srgbClr val="EFEFEF"/>
                </a:solidFill>
              </a:rPr>
              <a:t>g, CDP, FSSP, CPI, WELAS</a:t>
            </a:r>
            <a:endParaRPr b="1">
              <a:solidFill>
                <a:srgbClr val="EFEFEF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5402750" y="3802700"/>
            <a:ext cx="34152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Housed in 3 freezers 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Min T = -50C</a:t>
            </a:r>
            <a:endParaRPr b="1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MAC-MICC experimental procedure</a:t>
            </a:r>
            <a:endParaRPr sz="1800">
              <a:solidFill>
                <a:srgbClr val="EFEFEF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901" y="296275"/>
            <a:ext cx="4282999" cy="45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27" y="356925"/>
            <a:ext cx="5399672" cy="359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4">
            <a:alphaModFix/>
          </a:blip>
          <a:srcRect b="49923" l="0" r="74823" t="33055"/>
          <a:stretch/>
        </p:blipFill>
        <p:spPr>
          <a:xfrm>
            <a:off x="5434700" y="734650"/>
            <a:ext cx="3480701" cy="1323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250" y="849750"/>
            <a:ext cx="2353326" cy="176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250" y="2647950"/>
            <a:ext cx="2353326" cy="1764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984313" y="295425"/>
            <a:ext cx="2353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</a:rPr>
              <a:t>Lognormal fit to observations</a:t>
            </a:r>
            <a:endParaRPr>
              <a:solidFill>
                <a:srgbClr val="8E7CC3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5">
            <a:alphaModFix/>
          </a:blip>
          <a:srcRect b="0" l="0" r="74263" t="0"/>
          <a:stretch/>
        </p:blipFill>
        <p:spPr>
          <a:xfrm>
            <a:off x="5448350" y="0"/>
            <a:ext cx="23533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7150" y="644888"/>
            <a:ext cx="3742700" cy="31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EFEFEF"/>
                </a:solidFill>
              </a:rPr>
              <a:t>Growth of </a:t>
            </a:r>
            <a:r>
              <a:rPr i="1" lang="en" sz="1800">
                <a:solidFill>
                  <a:srgbClr val="EFEFEF"/>
                </a:solidFill>
              </a:rPr>
              <a:t>Aerosol</a:t>
            </a:r>
            <a:endParaRPr i="1" sz="1800">
              <a:solidFill>
                <a:srgbClr val="EFEFEF"/>
              </a:solidFill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269400" y="924175"/>
            <a:ext cx="86052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Binned microphysics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Each mode represented by a number of bins (~70)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Fully moving bin structure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Water vapour condensation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Kappa-kohler theory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Semi-volatile condensation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Kohler theory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Initial vapour mixing ratio calculated using Crooks et al 2016 Partitioning theory </a:t>
            </a:r>
            <a:r>
              <a:rPr i="1" lang="en">
                <a:solidFill>
                  <a:srgbClr val="EFEFEF"/>
                </a:solidFill>
              </a:rPr>
              <a:t>assuming </a:t>
            </a:r>
            <a:r>
              <a:rPr i="1" lang="en">
                <a:solidFill>
                  <a:srgbClr val="EFEFEF"/>
                </a:solidFill>
              </a:rPr>
              <a:t>equilibrium</a:t>
            </a:r>
            <a:endParaRPr i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Ice nucleation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Ns parameterisation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Chamber results -</a:t>
            </a:r>
            <a:r>
              <a:rPr i="1" lang="en" sz="1800">
                <a:solidFill>
                  <a:srgbClr val="EFEFEF"/>
                </a:solidFill>
              </a:rPr>
              <a:t> Ammonium sulphate</a:t>
            </a:r>
            <a:endParaRPr i="1" sz="1800">
              <a:solidFill>
                <a:srgbClr val="EFEFEF"/>
              </a:solidFill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3" y="1045138"/>
            <a:ext cx="4579839" cy="305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 rotWithShape="1">
          <a:blip r:embed="rId4">
            <a:alphaModFix/>
          </a:blip>
          <a:srcRect b="-2499" l="0" r="0" t="2500"/>
          <a:stretch/>
        </p:blipFill>
        <p:spPr>
          <a:xfrm>
            <a:off x="4517100" y="1158100"/>
            <a:ext cx="4579826" cy="305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Chamber results -</a:t>
            </a:r>
            <a:r>
              <a:rPr i="1" lang="en" sz="1800">
                <a:solidFill>
                  <a:srgbClr val="EFEFEF"/>
                </a:solidFill>
              </a:rPr>
              <a:t> Pimelic acid (semi-volatile)</a:t>
            </a:r>
            <a:endParaRPr i="1" sz="1800">
              <a:solidFill>
                <a:srgbClr val="EFEFEF"/>
              </a:solidFill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695" y="1141600"/>
            <a:ext cx="4958330" cy="295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00" y="1144453"/>
            <a:ext cx="4958330" cy="295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 rotWithShape="1">
          <a:blip r:embed="rId5">
            <a:alphaModFix/>
          </a:blip>
          <a:srcRect b="39910" l="33744" r="31301" t="39471"/>
          <a:stretch/>
        </p:blipFill>
        <p:spPr>
          <a:xfrm>
            <a:off x="2624300" y="1469575"/>
            <a:ext cx="1829898" cy="7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Assuming </a:t>
            </a:r>
            <a:r>
              <a:rPr lang="en" sz="1800">
                <a:solidFill>
                  <a:srgbClr val="EFEFEF"/>
                </a:solidFill>
              </a:rPr>
              <a:t>equilibrium</a:t>
            </a:r>
            <a:r>
              <a:rPr lang="en" sz="1800">
                <a:solidFill>
                  <a:srgbClr val="EFEFEF"/>
                </a:solidFill>
              </a:rPr>
              <a:t> for more volatile compounds</a:t>
            </a:r>
            <a:endParaRPr i="1" sz="1800">
              <a:solidFill>
                <a:srgbClr val="EFEFEF"/>
              </a:solidFill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581850"/>
            <a:ext cx="3112602" cy="233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323" y="581850"/>
            <a:ext cx="3112602" cy="233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6500" y="2715449"/>
            <a:ext cx="3112602" cy="233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9999" y="2715449"/>
            <a:ext cx="3112602" cy="2334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/>
          <p:nvPr/>
        </p:nvSpPr>
        <p:spPr>
          <a:xfrm>
            <a:off x="1310500" y="594275"/>
            <a:ext cx="3378600" cy="4396800"/>
          </a:xfrm>
          <a:prstGeom prst="roundRect">
            <a:avLst>
              <a:gd fmla="val 9416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9"/>
          <p:cNvSpPr txBox="1"/>
          <p:nvPr/>
        </p:nvSpPr>
        <p:spPr>
          <a:xfrm rot="-5400000">
            <a:off x="499875" y="1122675"/>
            <a:ext cx="150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Before cloud</a:t>
            </a:r>
            <a:endParaRPr b="1">
              <a:solidFill>
                <a:srgbClr val="EFEFEF"/>
              </a:solidFill>
            </a:endParaRPr>
          </a:p>
        </p:txBody>
      </p:sp>
      <p:sp>
        <p:nvSpPr>
          <p:cNvPr id="175" name="Google Shape;175;p29"/>
          <p:cNvSpPr/>
          <p:nvPr/>
        </p:nvSpPr>
        <p:spPr>
          <a:xfrm rot="10800000">
            <a:off x="4730925" y="594275"/>
            <a:ext cx="3378600" cy="4396800"/>
          </a:xfrm>
          <a:prstGeom prst="roundRect">
            <a:avLst>
              <a:gd fmla="val 9416" name="adj"/>
            </a:avLst>
          </a:prstGeom>
          <a:noFill/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 rot="5400000">
            <a:off x="7416550" y="3953575"/>
            <a:ext cx="150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After</a:t>
            </a:r>
            <a:r>
              <a:rPr b="1" lang="en">
                <a:solidFill>
                  <a:srgbClr val="EFEFEF"/>
                </a:solidFill>
              </a:rPr>
              <a:t> cloud</a:t>
            </a:r>
            <a:endParaRPr b="1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Chamber results -</a:t>
            </a:r>
            <a:r>
              <a:rPr i="1" lang="en" sz="1800">
                <a:solidFill>
                  <a:srgbClr val="EFEFEF"/>
                </a:solidFill>
              </a:rPr>
              <a:t> Glutaric acid</a:t>
            </a:r>
            <a:endParaRPr i="1" sz="1800">
              <a:solidFill>
                <a:srgbClr val="EFEFEF"/>
              </a:solidFill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 rotWithShape="1">
          <a:blip r:embed="rId3">
            <a:alphaModFix/>
          </a:blip>
          <a:srcRect b="39910" l="33744" r="31301" t="39471"/>
          <a:stretch/>
        </p:blipFill>
        <p:spPr>
          <a:xfrm>
            <a:off x="2167100" y="1240975"/>
            <a:ext cx="1829898" cy="7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298" y="908925"/>
            <a:ext cx="4385002" cy="292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8501" y="962850"/>
            <a:ext cx="4316899" cy="28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Chamber results -</a:t>
            </a:r>
            <a:r>
              <a:rPr i="1" lang="en" sz="1800">
                <a:solidFill>
                  <a:srgbClr val="EFEFEF"/>
                </a:solidFill>
              </a:rPr>
              <a:t> 1,1 cyclobutane</a:t>
            </a:r>
            <a:endParaRPr i="1" sz="1800">
              <a:solidFill>
                <a:srgbClr val="EFEFEF"/>
              </a:solidFill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39910" l="33744" r="31301" t="39471"/>
          <a:stretch/>
        </p:blipFill>
        <p:spPr>
          <a:xfrm>
            <a:off x="2167100" y="1240975"/>
            <a:ext cx="1829898" cy="7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48" y="957688"/>
            <a:ext cx="4842202" cy="322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3649" y="957700"/>
            <a:ext cx="4842198" cy="322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PyACPIM - python Aerosol Cloud Precipitation Interactions Model</a:t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69400" y="924175"/>
            <a:ext cx="86052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</a:rPr>
              <a:t>Open Access </a:t>
            </a:r>
            <a:endParaRPr i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Available to download from </a:t>
            </a:r>
            <a:r>
              <a:rPr lang="en" u="sng">
                <a:solidFill>
                  <a:srgbClr val="EFEFEF"/>
                </a:solidFill>
                <a:hlinkClick r:id="rId3"/>
              </a:rPr>
              <a:t>www.eurochamp.org</a:t>
            </a:r>
            <a:r>
              <a:rPr lang="en">
                <a:solidFill>
                  <a:srgbClr val="EFEFEF"/>
                </a:solidFill>
              </a:rPr>
              <a:t> and github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</a:rPr>
              <a:t>Graphical user interface</a:t>
            </a:r>
            <a:endParaRPr i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Model is run through a GUI 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</a:rPr>
              <a:t>Based on the ACPIM model </a:t>
            </a:r>
            <a:endParaRPr i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(Connolly et al 2012, …)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</a:rPr>
              <a:t>EUROCHAMP-2020</a:t>
            </a:r>
            <a:endParaRPr i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Designed as a tool to plan and </a:t>
            </a:r>
            <a:r>
              <a:rPr lang="en">
                <a:solidFill>
                  <a:srgbClr val="EFEFEF"/>
                </a:solidFill>
              </a:rPr>
              <a:t>interpret</a:t>
            </a:r>
            <a:r>
              <a:rPr lang="en">
                <a:solidFill>
                  <a:srgbClr val="EFEFEF"/>
                </a:solidFill>
              </a:rPr>
              <a:t> experiments carried out in cloud chambers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FEFEF"/>
                </a:solidFill>
              </a:rPr>
              <a:t>Summary</a:t>
            </a:r>
            <a:endParaRPr b="1" i="1" sz="1800">
              <a:solidFill>
                <a:srgbClr val="EFEFEF"/>
              </a:solidFill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179800" y="781675"/>
            <a:ext cx="8848800" cy="4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pyACPIM - open access cloud parcel with user interface, download from github -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https://github.com/emmasimp/py-cloud-parcel-model/releases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Model compares well observations of </a:t>
            </a:r>
            <a:r>
              <a:rPr lang="en">
                <a:solidFill>
                  <a:srgbClr val="EFEFEF"/>
                </a:solidFill>
              </a:rPr>
              <a:t>nonvolatile</a:t>
            </a:r>
            <a:r>
              <a:rPr lang="en">
                <a:solidFill>
                  <a:srgbClr val="EFEFEF"/>
                </a:solidFill>
              </a:rPr>
              <a:t> aerosol in cloud chamber experiments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Observed potential cloud </a:t>
            </a:r>
            <a:r>
              <a:rPr lang="en">
                <a:solidFill>
                  <a:srgbClr val="EFEFEF"/>
                </a:solidFill>
              </a:rPr>
              <a:t>processing</a:t>
            </a:r>
            <a:r>
              <a:rPr lang="en">
                <a:solidFill>
                  <a:srgbClr val="EFEFEF"/>
                </a:solidFill>
              </a:rPr>
              <a:t> of high volatile compounds 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Further work - explore </a:t>
            </a:r>
            <a:r>
              <a:rPr lang="en">
                <a:solidFill>
                  <a:srgbClr val="EFEFEF"/>
                </a:solidFill>
              </a:rPr>
              <a:t>uncertainty</a:t>
            </a:r>
            <a:r>
              <a:rPr lang="en">
                <a:solidFill>
                  <a:srgbClr val="EFEFEF"/>
                </a:solidFill>
              </a:rPr>
              <a:t> in aerosol size distribution and </a:t>
            </a:r>
            <a:r>
              <a:rPr lang="en">
                <a:solidFill>
                  <a:srgbClr val="EFEFEF"/>
                </a:solidFill>
              </a:rPr>
              <a:t>partitioning</a:t>
            </a:r>
            <a:r>
              <a:rPr lang="en">
                <a:solidFill>
                  <a:srgbClr val="EFEFEF"/>
                </a:solidFill>
              </a:rPr>
              <a:t> between vapour and condensed phase for semi-volatiles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69400" y="1000375"/>
            <a:ext cx="56544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Infrastructure of atmospheric simulation chambers across Europe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-"/>
            </a:pPr>
            <a:r>
              <a:rPr lang="en">
                <a:solidFill>
                  <a:srgbClr val="EFEFEF"/>
                </a:solidFill>
              </a:rPr>
              <a:t>Aerosol chambers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-"/>
            </a:pPr>
            <a:r>
              <a:rPr lang="en">
                <a:solidFill>
                  <a:srgbClr val="EFEFEF"/>
                </a:solidFill>
              </a:rPr>
              <a:t>Cloud chambers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Database of chamber experiment results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-"/>
            </a:pPr>
            <a:r>
              <a:rPr lang="en">
                <a:solidFill>
                  <a:srgbClr val="EFEFEF"/>
                </a:solidFill>
              </a:rPr>
              <a:t>Atmospheric chemistry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-"/>
            </a:pPr>
            <a:r>
              <a:rPr lang="en">
                <a:solidFill>
                  <a:srgbClr val="EFEFEF"/>
                </a:solidFill>
              </a:rPr>
              <a:t>Clouds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Models for </a:t>
            </a:r>
            <a:r>
              <a:rPr lang="en">
                <a:solidFill>
                  <a:srgbClr val="EFEFEF"/>
                </a:solidFill>
              </a:rPr>
              <a:t>interpreting</a:t>
            </a:r>
            <a:r>
              <a:rPr lang="en">
                <a:solidFill>
                  <a:srgbClr val="EFEFEF"/>
                </a:solidFill>
              </a:rPr>
              <a:t> results - </a:t>
            </a:r>
            <a:r>
              <a:rPr b="1" lang="en">
                <a:solidFill>
                  <a:srgbClr val="EFEFEF"/>
                </a:solidFill>
              </a:rPr>
              <a:t>pyACPIM</a:t>
            </a:r>
            <a:r>
              <a:rPr lang="en">
                <a:solidFill>
                  <a:srgbClr val="EFEFEF"/>
                </a:solidFill>
              </a:rPr>
              <a:t> and </a:t>
            </a:r>
            <a:r>
              <a:rPr b="1" lang="en">
                <a:solidFill>
                  <a:srgbClr val="EFEFEF"/>
                </a:solidFill>
              </a:rPr>
              <a:t>pyCHEM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473" y="162405"/>
            <a:ext cx="3144525" cy="16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History of ACPIM model</a:t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269400" y="924175"/>
            <a:ext cx="86052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04525" y="954475"/>
            <a:ext cx="88023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Frey et al 2018  - </a:t>
            </a:r>
            <a:r>
              <a:rPr lang="en">
                <a:solidFill>
                  <a:schemeClr val="lt1"/>
                </a:solidFill>
              </a:rPr>
              <a:t>Ammonium sulphate experiments MICC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Simpson et al 2018 – INP and CCN mixture in MICC + adiabatic parcel simulations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Emersic et al 2015 – Ice nucleation in MICC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Skrotzki et al 2013 – Cirrus experiments in AIDA chamber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Connolly et al 2012 – Ice aggregation efficiency in MICC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75" y="76650"/>
            <a:ext cx="883108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220050" y="3640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pyACPIM as a tool to aid cloud chamber experiments</a:t>
            </a:r>
            <a:endParaRPr sz="1800">
              <a:solidFill>
                <a:srgbClr val="EFEFEF"/>
              </a:solidFill>
            </a:endParaRPr>
          </a:p>
        </p:txBody>
      </p:sp>
      <p:sp>
        <p:nvSpPr>
          <p:cNvPr id="85" name="Google Shape;85;p18"/>
          <p:cNvSpPr/>
          <p:nvPr/>
        </p:nvSpPr>
        <p:spPr>
          <a:xfrm>
            <a:off x="446025" y="2256100"/>
            <a:ext cx="2015100" cy="8028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Develop hypothesis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2288025" y="2256100"/>
            <a:ext cx="2223900" cy="8028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Plan chamber experiments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4338825" y="2256100"/>
            <a:ext cx="2223900" cy="8028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</a:t>
            </a:r>
            <a:r>
              <a:rPr lang="en">
                <a:solidFill>
                  <a:schemeClr val="dk1"/>
                </a:solidFill>
              </a:rPr>
              <a:t>hamber experiments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6389625" y="2256100"/>
            <a:ext cx="2223900" cy="8028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Interpret observations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446025" y="2256100"/>
            <a:ext cx="2015100" cy="8028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Develop hypothesis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446025" y="93825"/>
            <a:ext cx="86136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Co-condensation of organic vapour leads to an enhancement of cloud droplet number concentration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EFEFEF"/>
                </a:solidFill>
              </a:rPr>
              <a:t>Topping and McFiggans 2012 (ACP), Topping et al 2013 (Nat. GeoSci.) </a:t>
            </a:r>
            <a:endParaRPr i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238" y="875600"/>
            <a:ext cx="4347831" cy="39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2288025" y="2256100"/>
            <a:ext cx="2223900" cy="8028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Plan chamber experiments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4338825" y="2256100"/>
            <a:ext cx="2223900" cy="8028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Chamber experiments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220050" y="135450"/>
            <a:ext cx="8703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</a:rPr>
              <a:t>Manchester Aerosol Chamber</a:t>
            </a:r>
            <a:endParaRPr sz="1800">
              <a:solidFill>
                <a:srgbClr val="EFEFEF"/>
              </a:solidFill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570" y="808925"/>
            <a:ext cx="3531645" cy="26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5580" y="808926"/>
            <a:ext cx="1981440" cy="26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980" y="808925"/>
            <a:ext cx="2606225" cy="26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336975" y="3643650"/>
            <a:ext cx="84702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18 m3 teflon bag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Collapsible</a:t>
            </a:r>
            <a:r>
              <a:rPr b="1" lang="en">
                <a:solidFill>
                  <a:srgbClr val="EFEFEF"/>
                </a:solidFill>
              </a:rPr>
              <a:t> frame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Halogen bulbs and a filtered xenon arc lamp , designed to simulate the solar spectrum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EFEFEF"/>
                </a:solidFill>
              </a:rPr>
              <a:t>Connected to cloud chamber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